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33"/>
  </p:notesMasterIdLst>
  <p:sldIdLst>
    <p:sldId id="256" r:id="rId5"/>
    <p:sldId id="262" r:id="rId6"/>
    <p:sldId id="263" r:id="rId7"/>
    <p:sldId id="311" r:id="rId8"/>
    <p:sldId id="312" r:id="rId9"/>
    <p:sldId id="264" r:id="rId10"/>
    <p:sldId id="265" r:id="rId11"/>
    <p:sldId id="313" r:id="rId12"/>
    <p:sldId id="314" r:id="rId13"/>
    <p:sldId id="266" r:id="rId14"/>
    <p:sldId id="268" r:id="rId15"/>
    <p:sldId id="269" r:id="rId16"/>
    <p:sldId id="310" r:id="rId17"/>
    <p:sldId id="315" r:id="rId18"/>
    <p:sldId id="270" r:id="rId19"/>
    <p:sldId id="271" r:id="rId20"/>
    <p:sldId id="316" r:id="rId21"/>
    <p:sldId id="317" r:id="rId22"/>
    <p:sldId id="319" r:id="rId23"/>
    <p:sldId id="272" r:id="rId24"/>
    <p:sldId id="273" r:id="rId25"/>
    <p:sldId id="274" r:id="rId26"/>
    <p:sldId id="277" r:id="rId27"/>
    <p:sldId id="278" r:id="rId28"/>
    <p:sldId id="318" r:id="rId29"/>
    <p:sldId id="279" r:id="rId30"/>
    <p:sldId id="282" r:id="rId31"/>
    <p:sldId id="283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6622"/>
    <a:srgbClr val="EE1A3A"/>
    <a:srgbClr val="044F52"/>
    <a:srgbClr val="82AF32"/>
    <a:srgbClr val="E6F2FA"/>
    <a:srgbClr val="B2D8EE"/>
    <a:srgbClr val="0084BC"/>
    <a:srgbClr val="FCE218"/>
    <a:srgbClr val="6AD0F7"/>
    <a:srgbClr val="FFDB6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12" autoAdjust="0"/>
    <p:restoredTop sz="86395" autoAdjust="0"/>
  </p:normalViewPr>
  <p:slideViewPr>
    <p:cSldViewPr snapToGrid="0" snapToObjects="1">
      <p:cViewPr>
        <p:scale>
          <a:sx n="97" d="100"/>
          <a:sy n="97" d="100"/>
        </p:scale>
        <p:origin x="-117" y="4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76" d="100"/>
          <a:sy n="76" d="100"/>
        </p:scale>
        <p:origin x="2846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E29A67-E50A-E54F-874D-34960894FF61}" type="datetimeFigureOut">
              <a:rPr lang="en-US" smtClean="0"/>
              <a:t>12/24/2022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5DAB87-81BD-B04E-91C3-005056BC76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5990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5DAB87-81BD-B04E-91C3-005056BC76A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12113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to students the stages in the menstrual cycle using the diagrams (Figure 17.9 on Student's Book p. 299).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5DAB87-81BD-B04E-91C3-005056BC76A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5859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Discuss with students the changes of the hormones and uterine lining during the menstrual cycle using the diagram (Figure 17.10 on Student’s Book p. 300).</a:t>
            </a:r>
          </a:p>
          <a:p>
            <a:pPr marL="228600" indent="-228600">
              <a:buAutoNum type="arabicPeriod"/>
            </a:pPr>
            <a:r>
              <a:rPr lang="en-SG" dirty="0"/>
              <a:t>Have students answer the question in Quick Check on Student’s Book p. 300.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5DAB87-81BD-B04E-91C3-005056BC76A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9094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noProof="0" dirty="0"/>
              <a:t>Explain to students what would happen when fertilisation does not occur and when fertilisation occurs.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5DAB87-81BD-B04E-91C3-005056BC76A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6388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SG" dirty="0"/>
              <a:t>Outline the learning aims of this section.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5DAB87-81BD-B04E-91C3-005056BC76A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4318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dirty="0"/>
              <a:t>Explain to students what mating or sexual intercourse is.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Explain to students the process of fertilisation using the diagram (Figure 17.11 on Student's Book p. 301).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5DAB87-81BD-B04E-91C3-005056BC76A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5264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dirty="0"/>
              <a:t>Discuss with students the development of the embryo by explaining implantation and development of placenta and amniotic sac using the diagrams (Figures 17.12 and 17.13 on Student's Book p. 302).</a:t>
            </a:r>
          </a:p>
          <a:p>
            <a:pPr marL="228600" indent="-228600">
              <a:buFont typeface="+mj-lt"/>
              <a:buAutoNum type="arabicPeriod"/>
            </a:pPr>
            <a:r>
              <a:rPr lang="en-SG" dirty="0"/>
              <a:t>Have students answer the question in Quick Check on Student’s Book p. 302.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5DAB87-81BD-B04E-91C3-005056BC76A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8164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Explain to students the functions of the placenta and umbilical cord by referring them to the diagram (Figure 17.14 on Student's Book p. 303).</a:t>
            </a:r>
          </a:p>
          <a:p>
            <a:pPr marL="228600" indent="-228600">
              <a:buAutoNum type="arabicPeriod"/>
            </a:pPr>
            <a:r>
              <a:rPr lang="en-US" dirty="0"/>
              <a:t>Explain to students the functions of amniotic fluid.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5DAB87-81BD-B04E-91C3-005056BC76A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0489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to students how and why the fetal blood system is separated from the maternal blood system using the diagram (Figure 17.15 on Student’s Book p. 304).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5DAB87-81BD-B04E-91C3-005056BC76A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79722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Introduce to students AIDS and discuss the signs and symptoms of AIDS.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5DAB87-81BD-B04E-91C3-005056BC76A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51213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dirty="0"/>
              <a:t>Explain to students the modes of transmission and prevention and control of AIDS.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Have students answer the Quick Check question on Student’s Book p. 306.</a:t>
            </a:r>
          </a:p>
          <a:p>
            <a:pPr marL="228600" indent="-228600">
              <a:buFont typeface="+mj-lt"/>
              <a:buAutoNum type="arabicPeriod"/>
            </a:pPr>
            <a:r>
              <a:rPr lang="en-SG" dirty="0"/>
              <a:t>Highlight the term in Word Alert on Student’s Book p. 306.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5DAB87-81BD-B04E-91C3-005056BC76A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3153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Introduce to students the male reproductive system by referring them to the diagrams (Figure 17.1 on Student’s Book 292 and Figure 17.2 on Student’s Book p. 293).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5DAB87-81BD-B04E-91C3-005056BC76A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3621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Discuss with students the structure of a sperm using the diagram (Figure 17.3 on Student’s Book p. 293).</a:t>
            </a:r>
          </a:p>
          <a:p>
            <a:pPr marL="228600" indent="-228600">
              <a:buAutoNum type="arabicPeriod"/>
            </a:pPr>
            <a:r>
              <a:rPr lang="en-US" dirty="0"/>
              <a:t>Explain to students the movement of sperm from a testis by referring them to the flowchart.</a:t>
            </a:r>
          </a:p>
          <a:p>
            <a:pPr marL="228600" indent="-228600">
              <a:buAutoNum type="arabicPeriod"/>
            </a:pPr>
            <a:r>
              <a:rPr lang="en-SG" dirty="0"/>
              <a:t>Have students answer the question in Quick Check on Student’s Book p. 293.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5DAB87-81BD-B04E-91C3-005056BC76A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4204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Introduce to students the female reproductive system by referring them to the diagrams (Figure 17.4 on Student’s Book 294 and Figure 17.5 on Student’s Book p. 295).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5DAB87-81BD-B04E-91C3-005056BC76A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7630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Discuss with students the structure of the ovum using the diagram (Figure 17.6 on Student’s Book p. 295).</a:t>
            </a:r>
          </a:p>
          <a:p>
            <a:pPr marL="228600" indent="-228600">
              <a:buAutoNum type="arabicPeriod"/>
            </a:pPr>
            <a:r>
              <a:rPr lang="en-SG" dirty="0"/>
              <a:t>Have students answer the question in Quick Check on Student’s Book p. 295.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5DAB87-81BD-B04E-91C3-005056BC76A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2561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to students the differences between male and female gametes using the table (Table 17.1 on Student’s Book p. 296).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5DAB87-81BD-B04E-91C3-005056BC76A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4465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to students the changes that take place in male and female bodies during puberty using the table (Table 17.2 on Student’s Book p. 297).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5DAB87-81BD-B04E-91C3-005056BC76A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95342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Introduce to students the menstrual cycle and explain the natural variation in the menstrual cycle.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5DAB87-81BD-B04E-91C3-005056BC76A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78174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to students the changes in a follicle during the menstrual cycle by referring them to the diagram (Figure 17.8 on Student’s Book p. 298).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5DAB87-81BD-B04E-91C3-005056BC76A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3360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1370B-DE04-DC4C-9E58-A5A9553CD2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DF451C-F707-B147-A86F-8A0B49A032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E78262-B6E3-964F-8657-F5EC384577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B61C2-2B3A-0543-AD2D-F9DD134ABCA0}" type="datetimeFigureOut">
              <a:rPr lang="en-US" smtClean="0"/>
              <a:t>12/24/2022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BF4E47-4C67-7946-A44E-A591BF8349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F90CAC-1E34-894C-A9B2-20502C9EA0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7928C-FE4C-B343-9519-DB6F4E9A1E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1762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30E57C-E642-8F42-B72D-EB321E875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B3D0F3-A8C7-CC43-8224-FB41F631F0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A3441B-72DB-854D-B426-67A87F86BB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B61C2-2B3A-0543-AD2D-F9DD134ABCA0}" type="datetimeFigureOut">
              <a:rPr lang="en-US" smtClean="0"/>
              <a:t>12/24/2022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76F335-F90B-DF4F-8C35-9811BC24B3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B9C2E7-22B7-124B-B8B0-3A48337EF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7928C-FE4C-B343-9519-DB6F4E9A1E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7438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3CAEBB8-35DE-1F4C-8F75-0E4B3D42091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159C5A-FCD6-484D-8D25-203D8D3E30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CD0192-6437-DC43-B532-317BCEDF44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B61C2-2B3A-0543-AD2D-F9DD134ABCA0}" type="datetimeFigureOut">
              <a:rPr lang="en-US" smtClean="0"/>
              <a:t>12/24/2022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69572D-7A97-774B-869D-A3E449F87D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4B5B0B-8FF1-D744-9462-4CBFDB6B01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7928C-FE4C-B343-9519-DB6F4E9A1E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9521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155E69-D5C5-1B42-889E-5972B8CFE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C98864-1CE5-8445-8ACA-581C00680C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122384-4C57-1249-9FA6-145639B020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B61C2-2B3A-0543-AD2D-F9DD134ABCA0}" type="datetimeFigureOut">
              <a:rPr lang="en-US" smtClean="0"/>
              <a:t>12/24/2022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398234-D73F-D942-AC28-2C614439F0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80E47F-69DC-CD44-965D-11FB7FC4B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7928C-FE4C-B343-9519-DB6F4E9A1E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5827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51D958-33D9-9D44-97C3-08F9F62E1B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951B21-F54F-C844-9975-88E0BABE95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AD84D7-7166-0D4E-AF30-E6DCFCB6D0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B61C2-2B3A-0543-AD2D-F9DD134ABCA0}" type="datetimeFigureOut">
              <a:rPr lang="en-US" smtClean="0"/>
              <a:t>12/24/2022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030B1F-E5DA-7E4C-8E47-1C941AF17F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B72A9A-0F91-E842-9839-FCE869DE9B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7928C-FE4C-B343-9519-DB6F4E9A1E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1233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28C3E2-78C9-ED40-9A37-1A790FD599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2D22D4-D620-A748-A9A0-2447BF2F23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9D4E4E-939D-A64B-9F9B-F87AFE4548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A4C72C-69C1-3F4D-98A5-B7EE80624A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B61C2-2B3A-0543-AD2D-F9DD134ABCA0}" type="datetimeFigureOut">
              <a:rPr lang="en-US" smtClean="0"/>
              <a:t>12/24/2022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770D9C-A481-614F-9B54-9F8EFCAFA0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8A5CBD-C4D0-494E-80A9-2C6813B5C5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7928C-FE4C-B343-9519-DB6F4E9A1E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4354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0BBC5D-7CC0-C24B-BCC8-B19A15F76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BE2C80-6D4D-034C-8B1C-9757A34E6B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2AA115-9424-534C-B0F1-F221EB2406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9A49C6-2B9B-B241-9796-F953528F2F5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7A65C7-1DBA-A840-9199-C1CE3162D1B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6C7712B-2594-1D47-9E2A-05DA0197D6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B61C2-2B3A-0543-AD2D-F9DD134ABCA0}" type="datetimeFigureOut">
              <a:rPr lang="en-US" smtClean="0"/>
              <a:t>12/24/2022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E91D72-9C88-B346-A409-A9E77DDA82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6F9DAAF-2E43-0046-A61F-B05201403F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7928C-FE4C-B343-9519-DB6F4E9A1E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7235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31BB79-92A7-DA42-9A72-D36DDCAFC8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C618C68-46DE-DE4D-90EB-08283B397B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B61C2-2B3A-0543-AD2D-F9DD134ABCA0}" type="datetimeFigureOut">
              <a:rPr lang="en-US" smtClean="0"/>
              <a:t>12/24/2022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5B0613F-63D1-7D47-8050-24CECCFC92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F26915-0FF3-5C4E-950B-C35410311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7928C-FE4C-B343-9519-DB6F4E9A1E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0042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6DE8D9D-0EFA-1A42-87EA-DE3291A88B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B61C2-2B3A-0543-AD2D-F9DD134ABCA0}" type="datetimeFigureOut">
              <a:rPr lang="en-US" smtClean="0"/>
              <a:t>12/24/2022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7B72158-CD76-E547-83D8-0AAFBFE07D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4C4694-EEB0-9C41-B51C-629C1F9D6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7928C-FE4C-B343-9519-DB6F4E9A1E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7487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2D35A-3B02-C54B-9983-BFE962C8EA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D21BCF-1D8B-8E41-A218-59765E36AD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37C0CA-5450-A644-BFFE-BB3CCEED4D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214DD2-1EC2-484B-89CA-E24104086E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B61C2-2B3A-0543-AD2D-F9DD134ABCA0}" type="datetimeFigureOut">
              <a:rPr lang="en-US" smtClean="0"/>
              <a:t>12/24/2022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52816E-1F7E-0744-B376-CF3B358665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3FC760-71CE-0544-A42E-54974732B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7928C-FE4C-B343-9519-DB6F4E9A1E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5071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F860AB-11C1-7C47-B7AF-548265C147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A7CE831-1AAC-744A-8721-25609AC036D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0FA044-2C03-C54C-9C10-96F4FA3A8A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34D931-5B71-D44B-93E2-30AFF67187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B61C2-2B3A-0543-AD2D-F9DD134ABCA0}" type="datetimeFigureOut">
              <a:rPr lang="en-US" smtClean="0"/>
              <a:t>12/24/2022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8E4DBB-32BE-0F4B-82E0-9EBF39B8E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43FD42-7DEE-6549-9546-7F4C69D5A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7928C-FE4C-B343-9519-DB6F4E9A1E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4408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18" Type="http://schemas.openxmlformats.org/officeDocument/2006/relationships/image" Target="../media/image6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7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5846C18-94D5-F740-9BCB-056548C52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C40EBF-DB42-EF47-9ED2-55A762BD99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3580B-F571-0440-A833-98F4C64E4E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CB61C2-2B3A-0543-AD2D-F9DD134ABCA0}" type="datetimeFigureOut">
              <a:rPr lang="en-US" smtClean="0"/>
              <a:t>12/24/2022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332E28-F311-9E4B-9CEB-A5C0077E16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9C4806-6EE4-E146-92C5-40B61503DE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87928C-FE4C-B343-9519-DB6F4E9A1E86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DAE32CD-9076-4010-8DF7-D7690A10463A}"/>
              </a:ext>
            </a:extLst>
          </p:cNvPr>
          <p:cNvGrpSpPr/>
          <p:nvPr userDrawn="1"/>
        </p:nvGrpSpPr>
        <p:grpSpPr>
          <a:xfrm>
            <a:off x="1" y="-16937"/>
            <a:ext cx="12192000" cy="6874937"/>
            <a:chOff x="7411" y="-22761"/>
            <a:chExt cx="12192000" cy="6874937"/>
          </a:xfrm>
        </p:grpSpPr>
        <p:pic>
          <p:nvPicPr>
            <p:cNvPr id="8" name="Picture 9">
              <a:extLst>
                <a:ext uri="{FF2B5EF4-FFF2-40B4-BE49-F238E27FC236}">
                  <a16:creationId xmlns:a16="http://schemas.microsoft.com/office/drawing/2014/main" id="{9E42AC3D-7430-42A5-AEAF-23E71F998CF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/>
            <a:srcRect/>
            <a:stretch>
              <a:fillRect/>
            </a:stretch>
          </p:blipFill>
          <p:spPr bwMode="auto">
            <a:xfrm>
              <a:off x="7411" y="6534676"/>
              <a:ext cx="12192000" cy="3175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9" name="Picture 8" descr="A picture containing text, tableware, sign, dishware&#10;&#10;Description automatically generated">
              <a:extLst>
                <a:ext uri="{FF2B5EF4-FFF2-40B4-BE49-F238E27FC236}">
                  <a16:creationId xmlns:a16="http://schemas.microsoft.com/office/drawing/2014/main" id="{ED4939CE-C7F5-4D43-87EF-E9DA4A9999D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40026" y="373354"/>
              <a:ext cx="1815548" cy="313681"/>
            </a:xfrm>
            <a:prstGeom prst="rect">
              <a:avLst/>
            </a:prstGeom>
          </p:spPr>
        </p:pic>
        <p:sp>
          <p:nvSpPr>
            <p:cNvPr id="10" name="Text Box 10">
              <a:extLst>
                <a:ext uri="{FF2B5EF4-FFF2-40B4-BE49-F238E27FC236}">
                  <a16:creationId xmlns:a16="http://schemas.microsoft.com/office/drawing/2014/main" id="{079A4F49-E48C-406F-AA5A-7F7D96FF742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0026" y="6562308"/>
              <a:ext cx="3058851" cy="2539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defTabSz="914400"/>
              <a:r>
                <a:rPr lang="en-US" sz="1050" dirty="0">
                  <a:solidFill>
                    <a:schemeClr val="bg1"/>
                  </a:solidFill>
                  <a:latin typeface="Arial" panose="020B0604020202020204" pitchFamily="34" charset="0"/>
                  <a:ea typeface="Dax"/>
                  <a:cs typeface="Arial" panose="020B0604020202020204" pitchFamily="34" charset="0"/>
                </a:rPr>
                <a:t>© 2021 Marshall Cavendish Education Pte Ltd   </a:t>
              </a: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9174596F-EB9C-436F-9320-66367308E27F}"/>
                </a:ext>
              </a:extLst>
            </p:cNvPr>
            <p:cNvGrpSpPr/>
            <p:nvPr/>
          </p:nvGrpSpPr>
          <p:grpSpPr>
            <a:xfrm>
              <a:off x="7242533" y="-22761"/>
              <a:ext cx="4949467" cy="986771"/>
              <a:chOff x="7046558" y="6977"/>
              <a:chExt cx="4949467" cy="986771"/>
            </a:xfrm>
          </p:grpSpPr>
          <p:pic>
            <p:nvPicPr>
              <p:cNvPr id="12" name="Picture 11" descr="Shape, circle&#10;&#10;Description automatically generated">
                <a:extLst>
                  <a:ext uri="{FF2B5EF4-FFF2-40B4-BE49-F238E27FC236}">
                    <a16:creationId xmlns:a16="http://schemas.microsoft.com/office/drawing/2014/main" id="{BA593FE0-2139-47DA-8154-B9C4C38811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10800000">
                <a:off x="9989719" y="6977"/>
                <a:ext cx="676936" cy="332964"/>
              </a:xfrm>
              <a:prstGeom prst="rect">
                <a:avLst/>
              </a:prstGeom>
            </p:spPr>
          </p:pic>
          <p:pic>
            <p:nvPicPr>
              <p:cNvPr id="13" name="Picture 12" descr="Shape, circle&#10;&#10;Description automatically generated">
                <a:extLst>
                  <a:ext uri="{FF2B5EF4-FFF2-40B4-BE49-F238E27FC236}">
                    <a16:creationId xmlns:a16="http://schemas.microsoft.com/office/drawing/2014/main" id="{BE73D1C6-3834-448E-8464-18F5F7D887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0531661" y="23765"/>
                <a:ext cx="868306" cy="858495"/>
              </a:xfrm>
              <a:prstGeom prst="rect">
                <a:avLst/>
              </a:prstGeom>
            </p:spPr>
          </p:pic>
          <p:sp>
            <p:nvSpPr>
              <p:cNvPr id="14" name="Title Placeholder 1">
                <a:extLst>
                  <a:ext uri="{FF2B5EF4-FFF2-40B4-BE49-F238E27FC236}">
                    <a16:creationId xmlns:a16="http://schemas.microsoft.com/office/drawing/2014/main" id="{8DB77F29-81FF-4385-9150-7C486095F004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7046558" y="348405"/>
                <a:ext cx="3485322" cy="38569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r"/>
                <a:r>
                  <a:rPr lang="en-SG" sz="1150" dirty="0">
                    <a:solidFill>
                      <a:schemeClr val="bg1">
                        <a:lumMod val="6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PowerPoint Slides for Cambridge IGCSE™ Biology Student's Book</a:t>
                </a:r>
                <a:endParaRPr lang="en-US" sz="115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15" name="Picture 14" descr="Icon&#10;&#10;Description automatically generated">
                <a:extLst>
                  <a:ext uri="{FF2B5EF4-FFF2-40B4-BE49-F238E27FC236}">
                    <a16:creationId xmlns:a16="http://schemas.microsoft.com/office/drawing/2014/main" id="{3D131B7B-2869-4902-BC72-D53336A91F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401142" y="244188"/>
                <a:ext cx="501664" cy="495496"/>
              </a:xfrm>
              <a:prstGeom prst="rect">
                <a:avLst/>
              </a:prstGeom>
            </p:spPr>
          </p:pic>
          <p:pic>
            <p:nvPicPr>
              <p:cNvPr id="16" name="Picture 15" descr="Shape, circle&#10;&#10;Description automatically generated">
                <a:extLst>
                  <a:ext uri="{FF2B5EF4-FFF2-40B4-BE49-F238E27FC236}">
                    <a16:creationId xmlns:a16="http://schemas.microsoft.com/office/drawing/2014/main" id="{568C338F-D928-4617-910B-F2BA1FAF48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10800000">
                <a:off x="11496954" y="16789"/>
                <a:ext cx="499071" cy="247490"/>
              </a:xfrm>
              <a:prstGeom prst="rect">
                <a:avLst/>
              </a:prstGeom>
            </p:spPr>
          </p:pic>
          <p:pic>
            <p:nvPicPr>
              <p:cNvPr id="17" name="Picture 16" descr="Shape, circle&#10;&#10;Description automatically generated">
                <a:extLst>
                  <a:ext uri="{FF2B5EF4-FFF2-40B4-BE49-F238E27FC236}">
                    <a16:creationId xmlns:a16="http://schemas.microsoft.com/office/drawing/2014/main" id="{93FAB7A7-4BA4-4AFF-B0D6-444F9938FC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463073" y="734104"/>
                <a:ext cx="527872" cy="259644"/>
              </a:xfrm>
              <a:prstGeom prst="rect">
                <a:avLst/>
              </a:prstGeom>
            </p:spPr>
          </p:pic>
        </p:grpSp>
      </p:grpSp>
      <p:sp>
        <p:nvSpPr>
          <p:cNvPr id="18" name="Text Box 10">
            <a:extLst>
              <a:ext uri="{FF2B5EF4-FFF2-40B4-BE49-F238E27FC236}">
                <a16:creationId xmlns:a16="http://schemas.microsoft.com/office/drawing/2014/main" id="{9E4F2CFF-42DE-43C7-98BE-6A62B3F00958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1659383" y="6568958"/>
            <a:ext cx="532617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fld id="{DEB24053-7FA8-48E2-B501-0120A9C87878}" type="slidenum">
              <a:rPr lang="en-GB" sz="1100" smtClean="0">
                <a:solidFill>
                  <a:schemeClr val="bg2">
                    <a:lumMod val="50000"/>
                  </a:schemeClr>
                </a:solidFill>
              </a:rPr>
              <a:pPr algn="ctr"/>
              <a:t>‹#›</a:t>
            </a:fld>
            <a:endParaRPr lang="en-GB" sz="11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58368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 descr="Shape, circle&#10;&#10;Description automatically generated">
            <a:extLst>
              <a:ext uri="{FF2B5EF4-FFF2-40B4-BE49-F238E27FC236}">
                <a16:creationId xmlns:a16="http://schemas.microsoft.com/office/drawing/2014/main" id="{3F25888A-5C11-9546-9F5F-47990175179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04869" y="802128"/>
            <a:ext cx="389569" cy="19161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57B4C87-27C8-F040-9A34-21E387E9D1F7}"/>
              </a:ext>
            </a:extLst>
          </p:cNvPr>
          <p:cNvSpPr/>
          <p:nvPr/>
        </p:nvSpPr>
        <p:spPr>
          <a:xfrm>
            <a:off x="0" y="969834"/>
            <a:ext cx="6096000" cy="5400000"/>
          </a:xfrm>
          <a:prstGeom prst="rect">
            <a:avLst/>
          </a:prstGeom>
          <a:solidFill>
            <a:srgbClr val="82AF3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716699D9-6998-D04B-8AA3-B91F767BB57E}"/>
              </a:ext>
            </a:extLst>
          </p:cNvPr>
          <p:cNvSpPr txBox="1">
            <a:spLocks/>
          </p:cNvSpPr>
          <p:nvPr/>
        </p:nvSpPr>
        <p:spPr bwMode="auto">
          <a:xfrm>
            <a:off x="739085" y="993914"/>
            <a:ext cx="4877243" cy="434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GB" sz="4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GB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CHAPTER 17</a:t>
            </a:r>
          </a:p>
          <a:p>
            <a:pPr algn="l"/>
            <a:endParaRPr lang="en-GB" sz="4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GB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REPRODUCTION IN HUMANS</a:t>
            </a:r>
            <a:endParaRPr lang="en-US" sz="4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 descr="A picture containing person, tree, ground, mammal&#10;&#10;Description automatically generated">
            <a:extLst>
              <a:ext uri="{FF2B5EF4-FFF2-40B4-BE49-F238E27FC236}">
                <a16:creationId xmlns:a16="http://schemas.microsoft.com/office/drawing/2014/main" id="{5EAD74D4-A2A2-4241-A741-F824092C3BA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0" y="969834"/>
            <a:ext cx="6096001" cy="5400000"/>
          </a:xfrm>
          <a:prstGeom prst="rect">
            <a:avLst/>
          </a:prstGeom>
        </p:spPr>
      </p:pic>
      <p:sp>
        <p:nvSpPr>
          <p:cNvPr id="6" name="TextBox 1">
            <a:extLst>
              <a:ext uri="{FF2B5EF4-FFF2-40B4-BE49-F238E27FC236}">
                <a16:creationId xmlns:a16="http://schemas.microsoft.com/office/drawing/2014/main" id="{2ED80FEC-72AC-4D12-9057-1D66D856D5D3}"/>
              </a:ext>
            </a:extLst>
          </p:cNvPr>
          <p:cNvSpPr txBox="1"/>
          <p:nvPr/>
        </p:nvSpPr>
        <p:spPr>
          <a:xfrm>
            <a:off x="4275854" y="6578464"/>
            <a:ext cx="72689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following content has not been through the Cambridge Assessment International Education endorsement process.</a:t>
            </a:r>
          </a:p>
        </p:txBody>
      </p:sp>
    </p:spTree>
    <p:extLst>
      <p:ext uri="{BB962C8B-B14F-4D97-AF65-F5344CB8AC3E}">
        <p14:creationId xmlns:p14="http://schemas.microsoft.com/office/powerpoint/2010/main" val="24977119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8A0C02A-BA0C-0144-B3CE-C0D221BF9DA1}"/>
              </a:ext>
            </a:extLst>
          </p:cNvPr>
          <p:cNvSpPr/>
          <p:nvPr/>
        </p:nvSpPr>
        <p:spPr>
          <a:xfrm>
            <a:off x="1556940" y="967372"/>
            <a:ext cx="907812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PH" sz="2400" b="1" dirty="0">
                <a:latin typeface="Arial" panose="020B0604020202020204" pitchFamily="34" charset="0"/>
                <a:cs typeface="Arial" panose="020B0604020202020204" pitchFamily="34" charset="0"/>
              </a:rPr>
              <a:t>What are the differences between male and female gametes?</a:t>
            </a:r>
            <a:endParaRPr lang="en-PH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CAA0747-2CD6-BD40-98EE-BBD1B94AB1C5}"/>
              </a:ext>
            </a:extLst>
          </p:cNvPr>
          <p:cNvSpPr/>
          <p:nvPr/>
        </p:nvSpPr>
        <p:spPr>
          <a:xfrm>
            <a:off x="538861" y="1503409"/>
            <a:ext cx="3974165" cy="307777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en-PH" sz="1400" i="1" dirty="0">
                <a:latin typeface="Arial" panose="020B0604020202020204" pitchFamily="34" charset="0"/>
                <a:cs typeface="Arial" panose="020B0604020202020204" pitchFamily="34" charset="0"/>
              </a:rPr>
              <a:t>Differences between male and female gametes 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744BD76-0B59-B243-9229-1AEA14BA85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4043391"/>
              </p:ext>
            </p:extLst>
          </p:nvPr>
        </p:nvGraphicFramePr>
        <p:xfrm>
          <a:off x="538861" y="1890344"/>
          <a:ext cx="11114278" cy="3876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72201">
                  <a:extLst>
                    <a:ext uri="{9D8B030D-6E8A-4147-A177-3AD203B41FA5}">
                      <a16:colId xmlns:a16="http://schemas.microsoft.com/office/drawing/2014/main" val="2095945618"/>
                    </a:ext>
                  </a:extLst>
                </a:gridCol>
                <a:gridCol w="4744623">
                  <a:extLst>
                    <a:ext uri="{9D8B030D-6E8A-4147-A177-3AD203B41FA5}">
                      <a16:colId xmlns:a16="http://schemas.microsoft.com/office/drawing/2014/main" val="2761504641"/>
                    </a:ext>
                  </a:extLst>
                </a:gridCol>
                <a:gridCol w="4697454">
                  <a:extLst>
                    <a:ext uri="{9D8B030D-6E8A-4147-A177-3AD203B41FA5}">
                      <a16:colId xmlns:a16="http://schemas.microsoft.com/office/drawing/2014/main" val="25996885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600" b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Feature 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4B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400"/>
                        </a:spcAft>
                      </a:pPr>
                      <a:r>
                        <a:rPr lang="en-US" sz="1600" b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Male gamete 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4B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400"/>
                        </a:spcAft>
                      </a:pPr>
                      <a:r>
                        <a:rPr lang="en-US" sz="1600" b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Female gamete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4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4555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Structure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2D8EE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spcAft>
                          <a:spcPts val="4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PH" sz="16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Has a head, a middle piece and a tail</a:t>
                      </a:r>
                    </a:p>
                    <a:p>
                      <a:pPr marL="285750" indent="-285750">
                        <a:spcAft>
                          <a:spcPts val="4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PH" sz="16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Nucleus contains either X and Y chromosome</a:t>
                      </a:r>
                    </a:p>
                    <a:p>
                      <a:pPr marL="285750" indent="-285750">
                        <a:spcAft>
                          <a:spcPts val="4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PH" sz="16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About 60 </a:t>
                      </a:r>
                      <a:r>
                        <a:rPr lang="el-GR" sz="16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μ</a:t>
                      </a:r>
                      <a:r>
                        <a:rPr lang="en-PH" sz="16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 long, with a head that has a diameter of 2.5 </a:t>
                      </a:r>
                      <a:r>
                        <a:rPr lang="el-GR" sz="16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μ</a:t>
                      </a:r>
                      <a:r>
                        <a:rPr lang="en-PH" sz="16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 </a:t>
                      </a:r>
                      <a:endParaRPr lang="en-PH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2D8EE"/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PH" sz="16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Spherical in shape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PH" sz="16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Nucleus has one X chromosome 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PH" sz="16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Diameter of 120–150 </a:t>
                      </a:r>
                      <a:r>
                        <a:rPr lang="el-GR" sz="16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μ</a:t>
                      </a:r>
                      <a:r>
                        <a:rPr lang="en-PH" sz="16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 </a:t>
                      </a:r>
                      <a:endParaRPr lang="en-PH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>
                        <a:spcAft>
                          <a:spcPts val="400"/>
                        </a:spcAft>
                      </a:pP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2D8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99930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Motility 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F2FA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spcAft>
                          <a:spcPts val="4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PH" sz="16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Motile</a:t>
                      </a:r>
                    </a:p>
                    <a:p>
                      <a:pPr marL="285750" indent="-285750">
                        <a:spcAft>
                          <a:spcPts val="4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PH" sz="16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Has a tail that enables it to swim towards the oviduct</a:t>
                      </a:r>
                      <a:endParaRPr lang="en-PH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>
                        <a:spcAft>
                          <a:spcPts val="400"/>
                        </a:spcAft>
                      </a:pP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F2FA"/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PH" sz="16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Non-motile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PH" sz="16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Passive movement of egg along the oviduct is due to the action of cilia along the oviduct and peristalsis of the oviduct wall. </a:t>
                      </a:r>
                      <a:endParaRPr lang="en-PH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F2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19843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Number 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2D8EE"/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PH" sz="16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Numerous sperm are produced throughout life from puberty onwards. 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 large number of sperm is released per ejaculation.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2D8EE"/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PH" sz="16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Number of eggs is determined at birth.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PH" sz="16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Only one egg is released per month. Both ovaries together produce about 500 mature eggs.</a:t>
                      </a:r>
                      <a:endParaRPr lang="en-PH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2D8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51051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21105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CD40C68-E116-254F-8763-10CAAB03AA86}"/>
              </a:ext>
            </a:extLst>
          </p:cNvPr>
          <p:cNvSpPr/>
          <p:nvPr/>
        </p:nvSpPr>
        <p:spPr>
          <a:xfrm>
            <a:off x="3962238" y="967926"/>
            <a:ext cx="426752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PH" sz="2400" b="1" dirty="0">
                <a:latin typeface="Arial" panose="020B0604020202020204" pitchFamily="34" charset="0"/>
                <a:cs typeface="Arial" panose="020B0604020202020204" pitchFamily="34" charset="0"/>
              </a:rPr>
              <a:t>What is puberty?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4902E19-E4C9-4E47-826C-5FD22D043052}"/>
              </a:ext>
            </a:extLst>
          </p:cNvPr>
          <p:cNvSpPr/>
          <p:nvPr/>
        </p:nvSpPr>
        <p:spPr>
          <a:xfrm>
            <a:off x="617960" y="2139646"/>
            <a:ext cx="2852063" cy="3077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PH" sz="1400" i="1" dirty="0">
                <a:latin typeface="Arial" panose="020B0604020202020204" pitchFamily="34" charset="0"/>
                <a:cs typeface="Arial" panose="020B0604020202020204" pitchFamily="34" charset="0"/>
              </a:rPr>
              <a:t>Secondary sexual characteristics 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717D1B18-FB18-1941-BC96-B3EAF0E106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7358130"/>
              </p:ext>
            </p:extLst>
          </p:nvPr>
        </p:nvGraphicFramePr>
        <p:xfrm>
          <a:off x="617960" y="2447423"/>
          <a:ext cx="11113200" cy="20624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556600">
                  <a:extLst>
                    <a:ext uri="{9D8B030D-6E8A-4147-A177-3AD203B41FA5}">
                      <a16:colId xmlns:a16="http://schemas.microsoft.com/office/drawing/2014/main" val="311163530"/>
                    </a:ext>
                  </a:extLst>
                </a:gridCol>
                <a:gridCol w="5556600">
                  <a:extLst>
                    <a:ext uri="{9D8B030D-6E8A-4147-A177-3AD203B41FA5}">
                      <a16:colId xmlns:a16="http://schemas.microsoft.com/office/drawing/2014/main" val="14599819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Males 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4B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Females 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4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2344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4840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6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Facial hair starts to grow. Hair appears in the pubic region and under armpits. </a:t>
                      </a:r>
                      <a:endParaRPr lang="en-PH" sz="16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D8EE"/>
                    </a:solidFill>
                  </a:tcPr>
                </a:tc>
                <a:tc>
                  <a:txBody>
                    <a:bodyPr/>
                    <a:lstStyle/>
                    <a:p>
                      <a:pPr marL="24840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6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Hair appears in the pubic region and under armpits. </a:t>
                      </a:r>
                      <a:endParaRPr lang="en-PH" sz="16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D8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27617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4840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6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The penis and testicles increase in size. </a:t>
                      </a:r>
                      <a:endParaRPr lang="en-PH" sz="16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F2FA"/>
                    </a:solidFill>
                  </a:tcPr>
                </a:tc>
                <a:tc>
                  <a:txBody>
                    <a:bodyPr/>
                    <a:lstStyle/>
                    <a:p>
                      <a:pPr marL="24840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6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The breasts and uterus enlarge. </a:t>
                      </a:r>
                      <a:endParaRPr lang="en-PH" sz="16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F2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38673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4840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6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Larynx enlarges and voice deepens. </a:t>
                      </a:r>
                      <a:endParaRPr lang="en-PH" sz="16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D8EE"/>
                    </a:solidFill>
                  </a:tcPr>
                </a:tc>
                <a:tc>
                  <a:txBody>
                    <a:bodyPr/>
                    <a:lstStyle/>
                    <a:p>
                      <a:pPr marL="24840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6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Hips broaden. </a:t>
                      </a:r>
                      <a:endParaRPr lang="en-PH" sz="16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D8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57736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4840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6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Production of sperm starts. </a:t>
                      </a:r>
                      <a:endParaRPr lang="en-PH" sz="16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F2FA"/>
                    </a:solidFill>
                  </a:tcPr>
                </a:tc>
                <a:tc>
                  <a:txBody>
                    <a:bodyPr/>
                    <a:lstStyle/>
                    <a:p>
                      <a:pPr marL="24840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6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Menstruation and ovulation start. </a:t>
                      </a:r>
                      <a:endParaRPr lang="en-PH" sz="16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F2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4191810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6010BECA-721D-4DE0-8D2D-2216C83710AD}"/>
              </a:ext>
            </a:extLst>
          </p:cNvPr>
          <p:cNvSpPr txBox="1"/>
          <p:nvPr/>
        </p:nvSpPr>
        <p:spPr>
          <a:xfrm>
            <a:off x="532616" y="1568091"/>
            <a:ext cx="106131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b="1" dirty="0">
                <a:solidFill>
                  <a:srgbClr val="044F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Puberty</a:t>
            </a: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 is the stage of human growth and development in which a person is physically mature.</a:t>
            </a:r>
            <a:endParaRPr lang="en-GB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6502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3462C90-1C4B-5842-9762-9D709E69235A}"/>
              </a:ext>
            </a:extLst>
          </p:cNvPr>
          <p:cNvSpPr/>
          <p:nvPr/>
        </p:nvSpPr>
        <p:spPr>
          <a:xfrm>
            <a:off x="4481616" y="969834"/>
            <a:ext cx="322876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PH" sz="2400" b="1" dirty="0">
                <a:latin typeface="Arial" panose="020B0604020202020204" pitchFamily="34" charset="0"/>
                <a:cs typeface="Arial" panose="020B0604020202020204" pitchFamily="34" charset="0"/>
              </a:rPr>
              <a:t>The menstrual cycle </a:t>
            </a:r>
            <a:endParaRPr lang="en-PH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5FEF67E-A0E8-2D4C-A9BE-BD59AF3AA0D7}"/>
              </a:ext>
            </a:extLst>
          </p:cNvPr>
          <p:cNvSpPr/>
          <p:nvPr/>
        </p:nvSpPr>
        <p:spPr>
          <a:xfrm>
            <a:off x="539400" y="1565611"/>
            <a:ext cx="10786968" cy="5847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PH" sz="1600" dirty="0">
                <a:latin typeface="Arial" panose="020B0604020202020204" pitchFamily="34" charset="0"/>
                <a:cs typeface="Arial" panose="020B0604020202020204" pitchFamily="34" charset="0"/>
              </a:rPr>
              <a:t>A sign of puberty for a female is usually the monthly discharge of blood or menses from the uterus via the vagina. This is called </a:t>
            </a:r>
            <a:r>
              <a:rPr lang="en-PH" sz="1600" b="1" dirty="0">
                <a:solidFill>
                  <a:srgbClr val="044F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menstruation</a:t>
            </a:r>
            <a:r>
              <a:rPr lang="en-PH" sz="16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3A7E11C-2A68-417D-BAA8-757F5DB5076F}"/>
              </a:ext>
            </a:extLst>
          </p:cNvPr>
          <p:cNvSpPr txBox="1"/>
          <p:nvPr/>
        </p:nvSpPr>
        <p:spPr>
          <a:xfrm>
            <a:off x="539401" y="2274838"/>
            <a:ext cx="1068943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SG" sz="1600" b="1" dirty="0">
                <a:solidFill>
                  <a:srgbClr val="044F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n-SG" sz="1600" b="1" i="0" u="none" strike="noStrike" baseline="0" dirty="0">
                <a:solidFill>
                  <a:srgbClr val="044F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enstrual cycle</a:t>
            </a:r>
            <a:r>
              <a:rPr lang="en-SG" sz="16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is the cycle of events that takes place in the female reproductive organs every month. The average menstrual cycle is 28 days</a:t>
            </a:r>
            <a:r>
              <a:rPr lang="en-SG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but this can vary.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SG" sz="1600" b="0" i="0" u="none" strike="noStrike" baseline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SG" sz="16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 a female ages, the ovaries will eventually stop releasing eggs and the menstrual cycle will stop. This is called </a:t>
            </a:r>
            <a:r>
              <a:rPr lang="en-SG" sz="1600" b="1" i="0" u="none" strike="noStrike" baseline="0" dirty="0">
                <a:solidFill>
                  <a:srgbClr val="044F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menopause</a:t>
            </a:r>
            <a:r>
              <a:rPr lang="en-SG" sz="16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Menopause usually takes place between 45 and 55 years of age.</a:t>
            </a:r>
            <a:endParaRPr lang="en-GB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5656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292856A-75B4-4240-9C44-6ADDB4E3428F}"/>
              </a:ext>
            </a:extLst>
          </p:cNvPr>
          <p:cNvSpPr/>
          <p:nvPr/>
        </p:nvSpPr>
        <p:spPr>
          <a:xfrm>
            <a:off x="2509321" y="6121976"/>
            <a:ext cx="7173355" cy="3077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PH" sz="14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Section of a human ovary showing changes in one follicle during a menstrual cycle 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7CC28FF-4CD9-4210-952B-FC695917A338}"/>
              </a:ext>
            </a:extLst>
          </p:cNvPr>
          <p:cNvSpPr/>
          <p:nvPr/>
        </p:nvSpPr>
        <p:spPr>
          <a:xfrm>
            <a:off x="1711912" y="969834"/>
            <a:ext cx="93089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PH" sz="2400" b="1" dirty="0">
                <a:latin typeface="Arial" panose="020B0604020202020204" pitchFamily="34" charset="0"/>
                <a:cs typeface="Arial" panose="020B0604020202020204" pitchFamily="34" charset="0"/>
              </a:rPr>
              <a:t>What are the changes in a follicle during the menstrual cycle? </a:t>
            </a:r>
            <a:endParaRPr lang="en-PH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632487A0-3966-6A46-97B6-444E10CFC4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8830" y="1696246"/>
            <a:ext cx="6014339" cy="4312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83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B67D74-C7C2-8186-C1CD-318C01BBB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Changes of the follicle during the menstrual cycle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4982761E-B3B7-2241-3BFF-1BE71A4FCF0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97483545"/>
              </p:ext>
            </p:extLst>
          </p:nvPr>
        </p:nvGraphicFramePr>
        <p:xfrm>
          <a:off x="838200" y="1825624"/>
          <a:ext cx="10515600" cy="4677885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863645">
                  <a:extLst>
                    <a:ext uri="{9D8B030D-6E8A-4147-A177-3AD203B41FA5}">
                      <a16:colId xmlns:a16="http://schemas.microsoft.com/office/drawing/2014/main" val="3503333256"/>
                    </a:ext>
                  </a:extLst>
                </a:gridCol>
                <a:gridCol w="7651955">
                  <a:extLst>
                    <a:ext uri="{9D8B030D-6E8A-4147-A177-3AD203B41FA5}">
                      <a16:colId xmlns:a16="http://schemas.microsoft.com/office/drawing/2014/main" val="1189342853"/>
                    </a:ext>
                  </a:extLst>
                </a:gridCol>
              </a:tblGrid>
              <a:tr h="752697">
                <a:tc>
                  <a:txBody>
                    <a:bodyPr/>
                    <a:lstStyle/>
                    <a:p>
                      <a:r>
                        <a:rPr lang="en-US" dirty="0"/>
                        <a:t>Stage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Change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3596906"/>
                  </a:ext>
                </a:extLst>
              </a:tr>
              <a:tr h="752697">
                <a:tc>
                  <a:txBody>
                    <a:bodyPr/>
                    <a:lstStyle/>
                    <a:p>
                      <a:r>
                        <a:rPr lang="en-US" dirty="0"/>
                        <a:t>Primary follicle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Consists of potential egg cell surrounded by follicle cells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0804862"/>
                  </a:ext>
                </a:extLst>
              </a:tr>
              <a:tr h="752697">
                <a:tc>
                  <a:txBody>
                    <a:bodyPr/>
                    <a:lstStyle/>
                    <a:p>
                      <a:r>
                        <a:rPr lang="en-US" dirty="0"/>
                        <a:t>Graafian follicle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Consists of egg cell surrounded by follicle cells and fluid filled </a:t>
                      </a:r>
                      <a:r>
                        <a:rPr lang="en-US" dirty="0" err="1"/>
                        <a:t>space.usually</a:t>
                      </a:r>
                      <a:r>
                        <a:rPr lang="en-US" dirty="0"/>
                        <a:t> one egg is released every month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737137"/>
                  </a:ext>
                </a:extLst>
              </a:tr>
              <a:tr h="752697">
                <a:tc>
                  <a:txBody>
                    <a:bodyPr/>
                    <a:lstStyle/>
                    <a:p>
                      <a:r>
                        <a:rPr lang="en-US" dirty="0"/>
                        <a:t>Ovulation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On day 14 of 28 menstrual cycle, Graafian follicle ruptures, the egg is released into the oviduct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8918360"/>
                  </a:ext>
                </a:extLst>
              </a:tr>
              <a:tr h="752697">
                <a:tc>
                  <a:txBody>
                    <a:bodyPr/>
                    <a:lstStyle/>
                    <a:p>
                      <a:r>
                        <a:rPr lang="en-US" dirty="0"/>
                        <a:t>Corpus luteum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Rest of graafian follicle turns into corpus luteum that produces hormones that prepare body for pregnancy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9352778"/>
                  </a:ext>
                </a:extLst>
              </a:tr>
              <a:tr h="752697">
                <a:tc>
                  <a:txBody>
                    <a:bodyPr/>
                    <a:lstStyle/>
                    <a:p>
                      <a:r>
                        <a:rPr lang="en-US" dirty="0"/>
                        <a:t>Breaking of corpus luteum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If no fertilization, the corpus luteum persists for some time then eventually breaks down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27989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536150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AC22185-7D09-C542-9DDB-937BAD61C21D}"/>
              </a:ext>
            </a:extLst>
          </p:cNvPr>
          <p:cNvSpPr/>
          <p:nvPr/>
        </p:nvSpPr>
        <p:spPr>
          <a:xfrm>
            <a:off x="155205" y="881460"/>
            <a:ext cx="702588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PH" sz="2400" b="1" dirty="0">
                <a:latin typeface="Arial" panose="020B0604020202020204" pitchFamily="34" charset="0"/>
                <a:cs typeface="Arial" panose="020B0604020202020204" pitchFamily="34" charset="0"/>
              </a:rPr>
              <a:t>What are the stages in the menstrual cycle?</a:t>
            </a:r>
            <a:endParaRPr lang="en-PH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ACD9070-4906-F147-862D-60CDDA6F1FCD}"/>
              </a:ext>
            </a:extLst>
          </p:cNvPr>
          <p:cNvSpPr/>
          <p:nvPr/>
        </p:nvSpPr>
        <p:spPr>
          <a:xfrm>
            <a:off x="7107936" y="5976539"/>
            <a:ext cx="4828032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PH" sz="14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Summary of changes during a menstrual cycle of 28 days, assuming ovulation occurs on day 14</a:t>
            </a:r>
          </a:p>
        </p:txBody>
      </p:sp>
      <p:pic>
        <p:nvPicPr>
          <p:cNvPr id="4" name="Picture 3" descr="Diagram, schematic&#10;&#10;Description automatically generated">
            <a:extLst>
              <a:ext uri="{FF2B5EF4-FFF2-40B4-BE49-F238E27FC236}">
                <a16:creationId xmlns:a16="http://schemas.microsoft.com/office/drawing/2014/main" id="{9EA44793-817B-384B-B960-721728BEA9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6622" y="1546412"/>
            <a:ext cx="4723422" cy="4772420"/>
          </a:xfrm>
          <a:prstGeom prst="rect">
            <a:avLst/>
          </a:prstGeom>
        </p:spPr>
      </p:pic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DE8F3DBA-5687-2C47-8E02-5FBB2B8795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7989" y="1091051"/>
            <a:ext cx="4839379" cy="4952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365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E2AC3EE-04DF-9545-99F7-D706ED79402D}"/>
              </a:ext>
            </a:extLst>
          </p:cNvPr>
          <p:cNvSpPr/>
          <p:nvPr/>
        </p:nvSpPr>
        <p:spPr>
          <a:xfrm>
            <a:off x="4879962" y="6208838"/>
            <a:ext cx="2432076" cy="3077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ctr"/>
            <a:r>
              <a:rPr lang="en-PH" sz="1400" i="1" dirty="0">
                <a:latin typeface="Arial" panose="020B0604020202020204" pitchFamily="34" charset="0"/>
                <a:cs typeface="Arial" panose="020B0604020202020204" pitchFamily="34" charset="0"/>
              </a:rPr>
              <a:t>The human menstrual cycle 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F33FD34-4665-484F-89B4-721858FCC0A5}"/>
              </a:ext>
            </a:extLst>
          </p:cNvPr>
          <p:cNvSpPr/>
          <p:nvPr/>
        </p:nvSpPr>
        <p:spPr>
          <a:xfrm>
            <a:off x="1985567" y="969834"/>
            <a:ext cx="822086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PH" sz="2400" b="1" dirty="0">
                <a:latin typeface="Arial" panose="020B0604020202020204" pitchFamily="34" charset="0"/>
                <a:cs typeface="Arial" panose="020B0604020202020204" pitchFamily="34" charset="0"/>
              </a:rPr>
              <a:t>What are the changes of the hormones and uterine lining during the menstrual cycle?</a:t>
            </a:r>
            <a:endParaRPr lang="en-PH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 descr="A picture containing chart&#10;&#10;Description automatically generated">
            <a:extLst>
              <a:ext uri="{FF2B5EF4-FFF2-40B4-BE49-F238E27FC236}">
                <a16:creationId xmlns:a16="http://schemas.microsoft.com/office/drawing/2014/main" id="{43BF996B-CC4C-9D45-B4CD-C1AAFD15E2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7306" y="1875297"/>
            <a:ext cx="7157388" cy="4259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039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82D4E-3DE1-46FD-0B27-31B630EAF9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36622"/>
                </a:solidFill>
              </a:rPr>
              <a:t>Hormones during menstrual cycle</a:t>
            </a:r>
          </a:p>
        </p:txBody>
      </p:sp>
      <p:pic>
        <p:nvPicPr>
          <p:cNvPr id="1026" name="Picture 2" descr="Menstrual Cycle | BioNinja">
            <a:extLst>
              <a:ext uri="{FF2B5EF4-FFF2-40B4-BE49-F238E27FC236}">
                <a16:creationId xmlns:a16="http://schemas.microsoft.com/office/drawing/2014/main" id="{A7E8051C-0B01-3F6F-4886-4361C9B1F1D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9" y="1690688"/>
            <a:ext cx="10250613" cy="4582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69496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BF4A57-7863-B397-D0A6-95ECAE57A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Stages of the menstrual cycle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8328D68-8FB7-167C-01CA-4E1B65033A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5968" y="1796130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F36622"/>
                </a:solidFill>
              </a:rPr>
              <a:t>1- Menstruation                                                 2-  Follicular Phase</a:t>
            </a:r>
          </a:p>
          <a:p>
            <a:pPr marL="0" indent="0">
              <a:buNone/>
            </a:pPr>
            <a:r>
              <a:rPr lang="en-US" dirty="0"/>
              <a:t>                                                                            </a:t>
            </a:r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A503513-CB5F-3910-4B1C-E8C1B69FC2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180" y="2580969"/>
            <a:ext cx="3772976" cy="1961534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B07AA403-E45C-F159-0E01-EBFB7AE6B438}"/>
              </a:ext>
            </a:extLst>
          </p:cNvPr>
          <p:cNvSpPr/>
          <p:nvPr/>
        </p:nvSpPr>
        <p:spPr>
          <a:xfrm>
            <a:off x="4852219" y="3377381"/>
            <a:ext cx="1322439" cy="614516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133491A-1E4C-1AFF-06C7-41F9D60852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6325" y="2256502"/>
            <a:ext cx="3497632" cy="4132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6586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30046-2E02-E2EC-CEDA-51BFB121A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36622"/>
                </a:solidFill>
              </a:rPr>
              <a:t>Stages of menstrual cycle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9172DC-B0B7-97BF-A09E-576BEDF2CA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F36622"/>
                </a:solidFill>
              </a:rPr>
              <a:t>3- Ovulation                                                      4- Luteal phase</a:t>
            </a:r>
          </a:p>
          <a:p>
            <a:endParaRPr lang="en-US" dirty="0">
              <a:solidFill>
                <a:srgbClr val="F36622"/>
              </a:solidFill>
            </a:endParaRPr>
          </a:p>
          <a:p>
            <a:endParaRPr lang="en-US" dirty="0">
              <a:solidFill>
                <a:srgbClr val="F36622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D5DED0-2380-1347-9527-B2D70380AA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615073"/>
            <a:ext cx="3733800" cy="25717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879DD4-337E-8CCE-D2E4-3755055C95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0012" y="2542407"/>
            <a:ext cx="3824289" cy="2457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95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4AFD690-6015-8349-B574-CF768C0F29CA}"/>
              </a:ext>
            </a:extLst>
          </p:cNvPr>
          <p:cNvSpPr/>
          <p:nvPr/>
        </p:nvSpPr>
        <p:spPr>
          <a:xfrm>
            <a:off x="2945782" y="969834"/>
            <a:ext cx="630043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PH" sz="2400" b="1" dirty="0">
                <a:latin typeface="Arial" panose="020B0604020202020204" pitchFamily="34" charset="0"/>
                <a:cs typeface="Arial" panose="020B0604020202020204" pitchFamily="34" charset="0"/>
              </a:rPr>
              <a:t>The male reproductive system</a:t>
            </a:r>
            <a:endParaRPr lang="en-PH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6FDEA86-A2A9-EB49-B1A9-8930DCC165FC}"/>
              </a:ext>
            </a:extLst>
          </p:cNvPr>
          <p:cNvSpPr/>
          <p:nvPr/>
        </p:nvSpPr>
        <p:spPr>
          <a:xfrm>
            <a:off x="1578045" y="5748112"/>
            <a:ext cx="3645550" cy="3077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PH" sz="1400" i="1" dirty="0">
                <a:latin typeface="Arial" panose="020B0604020202020204" pitchFamily="34" charset="0"/>
                <a:cs typeface="Arial" panose="020B0604020202020204" pitchFamily="34" charset="0"/>
              </a:rPr>
              <a:t>Front view of the male reproductive system 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451AB05-B57C-9A45-89AD-A4B4571E2AC6}"/>
              </a:ext>
            </a:extLst>
          </p:cNvPr>
          <p:cNvSpPr/>
          <p:nvPr/>
        </p:nvSpPr>
        <p:spPr>
          <a:xfrm>
            <a:off x="6634628" y="5090388"/>
            <a:ext cx="3587842" cy="3077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PH" sz="14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Side view of the male reproductive system 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6B4EB9C5-A22F-C542-A41C-78172F444F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2848" y="1602187"/>
            <a:ext cx="4574976" cy="3459128"/>
          </a:xfrm>
          <a:prstGeom prst="rect">
            <a:avLst/>
          </a:prstGeom>
        </p:spPr>
      </p:pic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886471E0-8520-7149-80AD-EA4A2D3AE2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5536" y="1602187"/>
            <a:ext cx="3330569" cy="4129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569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5D0B33F-7D19-AA4F-8928-02FD87E79D00}"/>
              </a:ext>
            </a:extLst>
          </p:cNvPr>
          <p:cNvSpPr/>
          <p:nvPr/>
        </p:nvSpPr>
        <p:spPr>
          <a:xfrm>
            <a:off x="3097395" y="969834"/>
            <a:ext cx="599721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PH" sz="2400" b="1" dirty="0">
                <a:latin typeface="Arial" panose="020B0604020202020204" pitchFamily="34" charset="0"/>
                <a:cs typeface="Arial" panose="020B0604020202020204" pitchFamily="34" charset="0"/>
              </a:rPr>
              <a:t>What happens if no </a:t>
            </a:r>
            <a:r>
              <a:rPr lang="en-PH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fertilisation</a:t>
            </a:r>
            <a:r>
              <a:rPr lang="en-PH" sz="2400" b="1" dirty="0">
                <a:latin typeface="Arial" panose="020B0604020202020204" pitchFamily="34" charset="0"/>
                <a:cs typeface="Arial" panose="020B0604020202020204" pitchFamily="34" charset="0"/>
              </a:rPr>
              <a:t> occurs? </a:t>
            </a:r>
            <a:endParaRPr lang="en-PH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C8B7C01-0EE3-5C40-B877-DF5C548B6874}"/>
              </a:ext>
            </a:extLst>
          </p:cNvPr>
          <p:cNvSpPr/>
          <p:nvPr/>
        </p:nvSpPr>
        <p:spPr>
          <a:xfrm>
            <a:off x="3261730" y="2967335"/>
            <a:ext cx="56685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PH" sz="2400" b="1" dirty="0">
                <a:latin typeface="Arial" panose="020B0604020202020204" pitchFamily="34" charset="0"/>
                <a:cs typeface="Arial" panose="020B0604020202020204" pitchFamily="34" charset="0"/>
              </a:rPr>
              <a:t>What happens if </a:t>
            </a:r>
            <a:r>
              <a:rPr lang="en-PH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fertilisation</a:t>
            </a:r>
            <a:r>
              <a:rPr lang="en-PH" sz="2400" b="1" dirty="0">
                <a:latin typeface="Arial" panose="020B0604020202020204" pitchFamily="34" charset="0"/>
                <a:cs typeface="Arial" panose="020B0604020202020204" pitchFamily="34" charset="0"/>
              </a:rPr>
              <a:t> occurs? </a:t>
            </a:r>
            <a:endParaRPr lang="en-PH" sz="24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8458639-9FE7-6A4F-AA46-843E50670842}"/>
              </a:ext>
            </a:extLst>
          </p:cNvPr>
          <p:cNvSpPr/>
          <p:nvPr/>
        </p:nvSpPr>
        <p:spPr>
          <a:xfrm>
            <a:off x="532616" y="1431499"/>
            <a:ext cx="11119984" cy="1231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PH" sz="1600" dirty="0">
                <a:latin typeface="Arial" panose="020B0604020202020204" pitchFamily="34" charset="0"/>
                <a:cs typeface="Arial" panose="020B0604020202020204" pitchFamily="34" charset="0"/>
              </a:rPr>
              <a:t>The egg breaks down. </a:t>
            </a:r>
            <a:endParaRPr lang="en-PH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PH" sz="1600" dirty="0">
                <a:latin typeface="Arial" panose="020B0604020202020204" pitchFamily="34" charset="0"/>
                <a:cs typeface="Arial" panose="020B0604020202020204" pitchFamily="34" charset="0"/>
              </a:rPr>
              <a:t>The corpus luteum breaks down and blood progesterone level decreases. </a:t>
            </a:r>
            <a:endParaRPr lang="en-PH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PH" sz="1600" dirty="0">
                <a:latin typeface="Arial" panose="020B0604020202020204" pitchFamily="34" charset="0"/>
                <a:cs typeface="Arial" panose="020B0604020202020204" pitchFamily="34" charset="0"/>
              </a:rPr>
              <a:t>On the 28th day, without progesterone, the uterine lining begins to break down. Menstruation begins again. </a:t>
            </a:r>
            <a:endParaRPr lang="en-PH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PH" sz="1600" dirty="0">
                <a:latin typeface="Arial" panose="020B0604020202020204" pitchFamily="34" charset="0"/>
                <a:cs typeface="Arial" panose="020B0604020202020204" pitchFamily="34" charset="0"/>
              </a:rPr>
              <a:t>The whole cycle repeats. </a:t>
            </a:r>
            <a:endParaRPr lang="en-PH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1A972DD-6324-0341-81D3-2D697A3175D8}"/>
              </a:ext>
            </a:extLst>
          </p:cNvPr>
          <p:cNvSpPr/>
          <p:nvPr/>
        </p:nvSpPr>
        <p:spPr>
          <a:xfrm>
            <a:off x="532616" y="3429000"/>
            <a:ext cx="1111998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The fertilised egg becomes a zygote. The zygote develops into an embryo. </a:t>
            </a:r>
            <a:endParaRPr lang="en-GB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The embryo embeds itself in the uterine lining. </a:t>
            </a:r>
            <a:endParaRPr lang="en-GB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The embryo secretes a hormone that prevents the corpus luteum from breaking down until a structure called the placenta is formed. </a:t>
            </a:r>
            <a:endParaRPr lang="en-GB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    The corpus luteum secretes progesterone and oestrogen until the placenta is able to take over hormone production.</a:t>
            </a:r>
            <a:endParaRPr lang="en-GB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" name="Picture 16" descr="A red and white logo&#10;&#10;Description automatically generated with low confidence">
            <a:extLst>
              <a:ext uri="{FF2B5EF4-FFF2-40B4-BE49-F238E27FC236}">
                <a16:creationId xmlns:a16="http://schemas.microsoft.com/office/drawing/2014/main" id="{A9458E64-5B51-484A-931A-3A3DDFD26F4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1460" y="4627304"/>
            <a:ext cx="198000" cy="19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773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9" grpId="0"/>
      <p:bldP spid="1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4C1E177-57D0-A74A-850C-A51FEDD3E4B3}"/>
              </a:ext>
            </a:extLst>
          </p:cNvPr>
          <p:cNvSpPr/>
          <p:nvPr/>
        </p:nvSpPr>
        <p:spPr>
          <a:xfrm>
            <a:off x="478538" y="2146939"/>
            <a:ext cx="237773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PH" sz="2400" b="1" dirty="0" err="1">
                <a:solidFill>
                  <a:srgbClr val="82AF3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Fertilisation</a:t>
            </a:r>
            <a:r>
              <a:rPr lang="en-PH" sz="2400" b="1" dirty="0">
                <a:solidFill>
                  <a:srgbClr val="82AF3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PH" sz="2400" b="1" dirty="0">
                <a:solidFill>
                  <a:srgbClr val="82AF3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 </a:t>
            </a:r>
          </a:p>
          <a:p>
            <a:r>
              <a:rPr lang="en-PH" sz="2400" b="1" dirty="0">
                <a:solidFill>
                  <a:srgbClr val="82AF3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Development </a:t>
            </a:r>
            <a:endParaRPr lang="en-PH" sz="2400" dirty="0">
              <a:solidFill>
                <a:srgbClr val="82AF3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C4963526-1143-2348-8A9C-29160493A7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5368" y="294968"/>
            <a:ext cx="6115664" cy="6159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381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BB4F273-2D79-2E4D-B3DD-E0354C81EA95}"/>
              </a:ext>
            </a:extLst>
          </p:cNvPr>
          <p:cNvSpPr/>
          <p:nvPr/>
        </p:nvSpPr>
        <p:spPr>
          <a:xfrm>
            <a:off x="3909350" y="969834"/>
            <a:ext cx="437331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PH" sz="2400" b="1" dirty="0">
                <a:latin typeface="Arial" panose="020B0604020202020204" pitchFamily="34" charset="0"/>
                <a:cs typeface="Arial" panose="020B0604020202020204" pitchFamily="34" charset="0"/>
              </a:rPr>
              <a:t>Mating or sexual intercourse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B9ADB63-63E8-2E4B-912D-DF10579A5C83}"/>
              </a:ext>
            </a:extLst>
          </p:cNvPr>
          <p:cNvSpPr/>
          <p:nvPr/>
        </p:nvSpPr>
        <p:spPr>
          <a:xfrm>
            <a:off x="5353897" y="5409727"/>
            <a:ext cx="1289134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ctr"/>
            <a:r>
              <a:rPr lang="en-PH" sz="1600" i="1" dirty="0" err="1">
                <a:latin typeface="Arial" panose="020B0604020202020204" pitchFamily="34" charset="0"/>
                <a:cs typeface="Arial" panose="020B0604020202020204" pitchFamily="34" charset="0"/>
              </a:rPr>
              <a:t>Fertilisation</a:t>
            </a:r>
            <a:r>
              <a:rPr lang="en-PH" sz="16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9EDDE7-D54C-48B4-AA15-3AC6F97BE848}"/>
              </a:ext>
            </a:extLst>
          </p:cNvPr>
          <p:cNvSpPr txBox="1"/>
          <p:nvPr/>
        </p:nvSpPr>
        <p:spPr>
          <a:xfrm>
            <a:off x="488114" y="1543832"/>
            <a:ext cx="114644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When a male’s penis is placed inside the vagina of a female, this is known as mating, </a:t>
            </a:r>
            <a:r>
              <a:rPr lang="en-GB" sz="1600" b="1" dirty="0">
                <a:solidFill>
                  <a:srgbClr val="044F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copulation</a:t>
            </a: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 or</a:t>
            </a:r>
            <a:r>
              <a:rPr lang="en-GB" sz="1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600" b="1" dirty="0">
                <a:solidFill>
                  <a:srgbClr val="044F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sexual intercourse</a:t>
            </a: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B16BF2D-524D-4F3E-9000-40BAEA303DEA}"/>
              </a:ext>
            </a:extLst>
          </p:cNvPr>
          <p:cNvSpPr/>
          <p:nvPr/>
        </p:nvSpPr>
        <p:spPr>
          <a:xfrm>
            <a:off x="5132434" y="2451772"/>
            <a:ext cx="19271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PH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Fertilisation</a:t>
            </a:r>
            <a:endParaRPr lang="en-PH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F54F3DA2-5956-1944-871E-386833358A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4365" y="3001761"/>
            <a:ext cx="9063318" cy="2407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848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2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055E5E17-0476-5748-9822-370BF43527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6398" y="1898065"/>
            <a:ext cx="4525670" cy="4202092"/>
          </a:xfrm>
          <a:prstGeom prst="rect">
            <a:avLst/>
          </a:prstGeom>
        </p:spPr>
      </p:pic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D6DF3DA8-EDCE-B047-9D7B-D3AB01416E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7910" y="1905034"/>
            <a:ext cx="4232425" cy="440898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DCA7A46-902E-AB48-8E0A-EBE9DF82023A}"/>
              </a:ext>
            </a:extLst>
          </p:cNvPr>
          <p:cNvSpPr/>
          <p:nvPr/>
        </p:nvSpPr>
        <p:spPr>
          <a:xfrm>
            <a:off x="2440202" y="968159"/>
            <a:ext cx="73116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PH" sz="2400" b="1" dirty="0">
                <a:latin typeface="Arial" panose="020B0604020202020204" pitchFamily="34" charset="0"/>
                <a:cs typeface="Arial" panose="020B0604020202020204" pitchFamily="34" charset="0"/>
              </a:rPr>
              <a:t>How does the embryo develop after </a:t>
            </a:r>
            <a:r>
              <a:rPr lang="en-PH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fertilisation</a:t>
            </a:r>
            <a:r>
              <a:rPr lang="en-PH" sz="2400" b="1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endParaRPr lang="en-PH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175279E-6746-DC46-A8B2-FAD5F3E94DAC}"/>
              </a:ext>
            </a:extLst>
          </p:cNvPr>
          <p:cNvSpPr/>
          <p:nvPr/>
        </p:nvSpPr>
        <p:spPr>
          <a:xfrm>
            <a:off x="2322192" y="1566480"/>
            <a:ext cx="14638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PH" sz="1600" b="1" dirty="0">
                <a:latin typeface="Arial" panose="020B0604020202020204" pitchFamily="34" charset="0"/>
                <a:cs typeface="Arial" panose="020B0604020202020204" pitchFamily="34" charset="0"/>
              </a:rPr>
              <a:t>Implantation </a:t>
            </a:r>
            <a:endParaRPr lang="en-PH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9EFBB72-5448-5445-902C-443C712E7160}"/>
              </a:ext>
            </a:extLst>
          </p:cNvPr>
          <p:cNvSpPr/>
          <p:nvPr/>
        </p:nvSpPr>
        <p:spPr>
          <a:xfrm>
            <a:off x="1613656" y="6015128"/>
            <a:ext cx="3139000" cy="3077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ctr"/>
            <a:r>
              <a:rPr lang="en-PH" sz="1400" i="1" dirty="0">
                <a:latin typeface="Arial" panose="020B0604020202020204" pitchFamily="34" charset="0"/>
                <a:cs typeface="Arial" panose="020B0604020202020204" pitchFamily="34" charset="0"/>
              </a:rPr>
              <a:t>Early stages of embryo development 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7DE1F2E-D768-F747-9282-4436ECBD55F3}"/>
              </a:ext>
            </a:extLst>
          </p:cNvPr>
          <p:cNvSpPr/>
          <p:nvPr/>
        </p:nvSpPr>
        <p:spPr>
          <a:xfrm>
            <a:off x="6926499" y="6015128"/>
            <a:ext cx="4432624" cy="3077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ctr"/>
            <a:r>
              <a:rPr lang="en-PH" sz="14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Placenta and amniotic sac development in the uterus </a:t>
            </a:r>
            <a:endParaRPr lang="en-PH" sz="1100" i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C71C0AB-CDB0-A14F-A368-BB5E12F45449}"/>
              </a:ext>
            </a:extLst>
          </p:cNvPr>
          <p:cNvSpPr/>
          <p:nvPr/>
        </p:nvSpPr>
        <p:spPr>
          <a:xfrm>
            <a:off x="6819343" y="1566480"/>
            <a:ext cx="43736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PH" sz="1600" b="1" dirty="0">
                <a:latin typeface="Arial" panose="020B0604020202020204" pitchFamily="34" charset="0"/>
                <a:cs typeface="Arial" panose="020B0604020202020204" pitchFamily="34" charset="0"/>
              </a:rPr>
              <a:t>Development of placenta and amniotic sac</a:t>
            </a:r>
            <a:endParaRPr lang="en-PH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4300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18" grpId="0"/>
      <p:bldP spid="1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C3E219-CFB4-454E-BA0F-6E51F6DE021D}"/>
              </a:ext>
            </a:extLst>
          </p:cNvPr>
          <p:cNvSpPr/>
          <p:nvPr/>
        </p:nvSpPr>
        <p:spPr>
          <a:xfrm>
            <a:off x="640825" y="966251"/>
            <a:ext cx="109103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PH" sz="2400" b="1" dirty="0">
                <a:latin typeface="Arial" panose="020B0604020202020204" pitchFamily="34" charset="0"/>
                <a:cs typeface="Arial" panose="020B0604020202020204" pitchFamily="34" charset="0"/>
              </a:rPr>
              <a:t>What are the functions of the placenta, umbilical cord and amniotic fluid?</a:t>
            </a:r>
            <a:endParaRPr lang="en-PH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1FF4C33-1CAB-7541-A480-536DE6A07874}"/>
              </a:ext>
            </a:extLst>
          </p:cNvPr>
          <p:cNvSpPr/>
          <p:nvPr/>
        </p:nvSpPr>
        <p:spPr>
          <a:xfrm>
            <a:off x="3865332" y="5697794"/>
            <a:ext cx="4248675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PH" sz="1400" i="1" dirty="0">
                <a:latin typeface="Arial" panose="020B0604020202020204" pitchFamily="34" charset="0"/>
                <a:cs typeface="Arial" panose="020B0604020202020204" pitchFamily="34" charset="0"/>
              </a:rPr>
              <a:t>Part of the placenta showing the umbilical artery and vein (Only one umbilical artery is shown.)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54C22D-86E5-1044-8E38-D34E138CBB35}"/>
              </a:ext>
            </a:extLst>
          </p:cNvPr>
          <p:cNvSpPr txBox="1"/>
          <p:nvPr/>
        </p:nvSpPr>
        <p:spPr>
          <a:xfrm>
            <a:off x="640825" y="1709394"/>
            <a:ext cx="30099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Placenta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Allows oxygen, dissolved food substances and protective antibodies to diffuse from the mother’s blood to the fetus’ blood.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Allows waste or excretory products to diffuse from the fetus’ blood to the mother’s blood.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Produces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oestrogen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and progesterone.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D6BD06E-38B1-F34A-BEC2-A1893700466E}"/>
              </a:ext>
            </a:extLst>
          </p:cNvPr>
          <p:cNvSpPr txBox="1"/>
          <p:nvPr/>
        </p:nvSpPr>
        <p:spPr>
          <a:xfrm>
            <a:off x="4266659" y="1709394"/>
            <a:ext cx="30099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Umbilical cord</a:t>
            </a:r>
          </a:p>
          <a:p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6042B5-5757-BA48-B20D-DE0836EB6B5F}"/>
              </a:ext>
            </a:extLst>
          </p:cNvPr>
          <p:cNvSpPr txBox="1"/>
          <p:nvPr/>
        </p:nvSpPr>
        <p:spPr>
          <a:xfrm>
            <a:off x="8978194" y="1709394"/>
            <a:ext cx="30099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Amniotic fluid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Supports the fetus before birth.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Protects the fetus against physical injury.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Allows the fetus a certain degree of movement.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Lubricates and reduces friction in the vagina during birth.</a:t>
            </a:r>
          </a:p>
        </p:txBody>
      </p:sp>
      <p:pic>
        <p:nvPicPr>
          <p:cNvPr id="6" name="Picture 5" descr="Diagram, schematic&#10;&#10;Description automatically generated">
            <a:extLst>
              <a:ext uri="{FF2B5EF4-FFF2-40B4-BE49-F238E27FC236}">
                <a16:creationId xmlns:a16="http://schemas.microsoft.com/office/drawing/2014/main" id="{877F41CA-6D96-DE4A-85EE-442E678981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9672" y="2039837"/>
            <a:ext cx="5312656" cy="3657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454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7" grpId="0"/>
      <p:bldP spid="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1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83A160-371E-C2BB-6A49-E7FA799E68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600" b="1">
                <a:solidFill>
                  <a:srgbClr val="FFFFFF"/>
                </a:solidFill>
              </a:rPr>
              <a:t>What are the functions of the placenta, umbilical cord and amniotic fluid?</a:t>
            </a:r>
            <a:br>
              <a:rPr lang="en-US" sz="2600">
                <a:solidFill>
                  <a:srgbClr val="FFFFFF"/>
                </a:solidFill>
              </a:rPr>
            </a:br>
            <a:endParaRPr lang="en-US" sz="2600">
              <a:solidFill>
                <a:srgbClr val="FFFFFF"/>
              </a:solidFill>
            </a:endParaRPr>
          </a:p>
        </p:txBody>
      </p:sp>
      <p:cxnSp>
        <p:nvCxnSpPr>
          <p:cNvPr id="19" name="Straight Connector 13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9F7C4581-7BF1-4EB4-0281-56827A0241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5000" y="3272325"/>
            <a:ext cx="5455917" cy="1732294"/>
          </a:xfrm>
          <a:prstGeom prst="rect">
            <a:avLst/>
          </a:prstGeom>
        </p:spPr>
      </p:pic>
      <p:cxnSp>
        <p:nvCxnSpPr>
          <p:cNvPr id="20" name="Straight Connector 15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02B57CC-8E0A-A4FD-DA89-C4E698A151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96882" y="3272325"/>
            <a:ext cx="5455917" cy="1500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2047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227589F-48C2-EE44-980D-C097E8139AD6}"/>
              </a:ext>
            </a:extLst>
          </p:cNvPr>
          <p:cNvSpPr/>
          <p:nvPr/>
        </p:nvSpPr>
        <p:spPr>
          <a:xfrm>
            <a:off x="218301" y="969834"/>
            <a:ext cx="117553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PH" sz="2400" b="1" dirty="0">
                <a:latin typeface="Arial" panose="020B0604020202020204" pitchFamily="34" charset="0"/>
                <a:cs typeface="Arial" panose="020B0604020202020204" pitchFamily="34" charset="0"/>
              </a:rPr>
              <a:t>The fetal blood system is separated from the maternal blood system </a:t>
            </a:r>
            <a:endParaRPr lang="en-PH" sz="24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AB62DF1-7FCE-0B41-8885-1BC7D9D5B122}"/>
              </a:ext>
            </a:extLst>
          </p:cNvPr>
          <p:cNvSpPr/>
          <p:nvPr/>
        </p:nvSpPr>
        <p:spPr>
          <a:xfrm>
            <a:off x="3950011" y="6186557"/>
            <a:ext cx="4291979" cy="3077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PH" sz="1400" i="1" dirty="0">
                <a:latin typeface="Arial" panose="020B0604020202020204" pitchFamily="34" charset="0"/>
                <a:cs typeface="Arial" panose="020B0604020202020204" pitchFamily="34" charset="0"/>
              </a:rPr>
              <a:t>Section showing fetus in the uterus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75309AD9-A94E-DE47-B8D1-D21F9AD08E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952" y="1597161"/>
            <a:ext cx="5242048" cy="458939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5FDFE60-6211-8960-05C5-38CAD75A82A2}"/>
              </a:ext>
            </a:extLst>
          </p:cNvPr>
          <p:cNvSpPr txBox="1"/>
          <p:nvPr/>
        </p:nvSpPr>
        <p:spPr>
          <a:xfrm>
            <a:off x="6617111" y="2448233"/>
            <a:ext cx="472093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1- The mother’s blood pressure can damage the delicate vessels of the embryo. </a:t>
            </a:r>
          </a:p>
          <a:p>
            <a:endParaRPr lang="en-US" dirty="0"/>
          </a:p>
          <a:p>
            <a:r>
              <a:rPr lang="en-US" dirty="0"/>
              <a:t>2- The placenta is able to select substances to pass into the embryo’s blood. </a:t>
            </a:r>
          </a:p>
          <a:p>
            <a:endParaRPr lang="en-US" dirty="0"/>
          </a:p>
          <a:p>
            <a:r>
              <a:rPr lang="en-US" dirty="0"/>
              <a:t>3-  Blood of mother and embryo don’t mix, particularly in case of different blood groups.</a:t>
            </a:r>
          </a:p>
        </p:txBody>
      </p:sp>
    </p:spTree>
    <p:extLst>
      <p:ext uri="{BB962C8B-B14F-4D97-AF65-F5344CB8AC3E}">
        <p14:creationId xmlns:p14="http://schemas.microsoft.com/office/powerpoint/2010/main" val="3330499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4899D7E-2BD8-8647-BDA4-0064236CFB97}"/>
              </a:ext>
            </a:extLst>
          </p:cNvPr>
          <p:cNvSpPr/>
          <p:nvPr/>
        </p:nvSpPr>
        <p:spPr>
          <a:xfrm>
            <a:off x="1906489" y="969834"/>
            <a:ext cx="83790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PH" sz="2400" b="1" dirty="0">
                <a:latin typeface="Arial" panose="020B0604020202020204" pitchFamily="34" charset="0"/>
                <a:cs typeface="Arial" panose="020B0604020202020204" pitchFamily="34" charset="0"/>
              </a:rPr>
              <a:t>What is Acquired Immune Deficiency Syndrome (AIDS)?</a:t>
            </a:r>
            <a:endParaRPr lang="en-PH" sz="24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C7EDA43-3C46-794D-B2FB-579EEE47CFCF}"/>
              </a:ext>
            </a:extLst>
          </p:cNvPr>
          <p:cNvSpPr/>
          <p:nvPr/>
        </p:nvSpPr>
        <p:spPr>
          <a:xfrm>
            <a:off x="6135217" y="5094325"/>
            <a:ext cx="5517931" cy="3077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PH" sz="1400" i="1" dirty="0">
                <a:latin typeface="Arial" panose="020B0604020202020204" pitchFamily="34" charset="0"/>
                <a:cs typeface="Arial" panose="020B0604020202020204" pitchFamily="34" charset="0"/>
              </a:rPr>
              <a:t>“Knobs” on the surface of HIV allows the virus to attach to cells.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F14C08-9C64-3048-9A4E-6CCAE2148843}"/>
              </a:ext>
            </a:extLst>
          </p:cNvPr>
          <p:cNvSpPr/>
          <p:nvPr/>
        </p:nvSpPr>
        <p:spPr>
          <a:xfrm>
            <a:off x="532615" y="1555936"/>
            <a:ext cx="11120533" cy="29649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PH" sz="1600" b="1" dirty="0">
                <a:solidFill>
                  <a:srgbClr val="044F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Human Immunodeficiency Virus (HIV)</a:t>
            </a:r>
            <a:r>
              <a:rPr lang="en-PH" sz="1600" dirty="0">
                <a:solidFill>
                  <a:srgbClr val="044F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1600" dirty="0">
                <a:latin typeface="Arial" panose="020B0604020202020204" pitchFamily="34" charset="0"/>
                <a:cs typeface="Arial" panose="020B0604020202020204" pitchFamily="34" charset="0"/>
              </a:rPr>
              <a:t>is a virus (pathogen) that causes the most widely know </a:t>
            </a:r>
            <a:r>
              <a:rPr lang="en-PH" sz="1600" b="1" dirty="0">
                <a:solidFill>
                  <a:srgbClr val="044F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sexually transmitted infection (STI)</a:t>
            </a:r>
            <a:r>
              <a:rPr lang="en-PH" sz="16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PH" sz="1600" b="1" dirty="0">
                <a:solidFill>
                  <a:srgbClr val="044F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Acquired Immune Deficiency </a:t>
            </a:r>
            <a:r>
              <a:rPr lang="en-PH" sz="1600" b="1" dirty="0" err="1">
                <a:solidFill>
                  <a:srgbClr val="044F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Symdrome</a:t>
            </a:r>
            <a:r>
              <a:rPr lang="en-PH" sz="1600" b="1" dirty="0">
                <a:solidFill>
                  <a:srgbClr val="044F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(AIDS)</a:t>
            </a:r>
            <a:r>
              <a:rPr lang="en-PH" sz="16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br>
              <a:rPr lang="en-PH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PH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Aft>
                <a:spcPts val="400"/>
              </a:spcAft>
            </a:pPr>
            <a:r>
              <a:rPr lang="en-PH" sz="1600" b="1" dirty="0">
                <a:latin typeface="Arial" panose="020B0604020202020204" pitchFamily="34" charset="0"/>
                <a:cs typeface="Arial" panose="020B0604020202020204" pitchFamily="34" charset="0"/>
              </a:rPr>
              <a:t>Signs and symptoms of AIDS</a:t>
            </a:r>
          </a:p>
          <a:p>
            <a:pPr marL="285750" indent="-285750"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PH" sz="1600" dirty="0">
                <a:latin typeface="Arial" panose="020B0604020202020204" pitchFamily="34" charset="0"/>
                <a:cs typeface="Arial" panose="020B0604020202020204" pitchFamily="34" charset="0"/>
              </a:rPr>
              <a:t>chronic or persistent fever;</a:t>
            </a:r>
          </a:p>
          <a:p>
            <a:pPr marL="285750" indent="-285750"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PH" sz="1600" dirty="0">
                <a:latin typeface="Arial" panose="020B0604020202020204" pitchFamily="34" charset="0"/>
                <a:cs typeface="Arial" panose="020B0604020202020204" pitchFamily="34" charset="0"/>
              </a:rPr>
              <a:t>severe </a:t>
            </a:r>
            <a:r>
              <a:rPr lang="en-PH" sz="1600" dirty="0" err="1">
                <a:latin typeface="Arial" panose="020B0604020202020204" pitchFamily="34" charset="0"/>
                <a:cs typeface="Arial" panose="020B0604020202020204" pitchFamily="34" charset="0"/>
              </a:rPr>
              <a:t>diarrhoea</a:t>
            </a:r>
            <a:r>
              <a:rPr lang="en-PH" sz="1600" dirty="0">
                <a:latin typeface="Arial" panose="020B0604020202020204" pitchFamily="34" charset="0"/>
                <a:cs typeface="Arial" panose="020B0604020202020204" pitchFamily="34" charset="0"/>
              </a:rPr>
              <a:t> lasting for months;</a:t>
            </a:r>
          </a:p>
          <a:p>
            <a:pPr marL="285750" indent="-285750"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PH" sz="1600" dirty="0">
                <a:latin typeface="Arial" panose="020B0604020202020204" pitchFamily="34" charset="0"/>
                <a:cs typeface="Arial" panose="020B0604020202020204" pitchFamily="34" charset="0"/>
              </a:rPr>
              <a:t>pneumonia;</a:t>
            </a:r>
          </a:p>
          <a:p>
            <a:pPr marL="285750" indent="-285750"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PH" sz="1600" dirty="0">
                <a:latin typeface="Arial" panose="020B0604020202020204" pitchFamily="34" charset="0"/>
                <a:cs typeface="Arial" panose="020B0604020202020204" pitchFamily="34" charset="0"/>
              </a:rPr>
              <a:t>cancer of the blood vessels;</a:t>
            </a:r>
          </a:p>
          <a:p>
            <a:pPr marL="285750" indent="-285750"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PH" sz="1600" dirty="0">
                <a:latin typeface="Arial" panose="020B0604020202020204" pitchFamily="34" charset="0"/>
                <a:cs typeface="Arial" panose="020B0604020202020204" pitchFamily="34" charset="0"/>
              </a:rPr>
              <a:t>brain infection;</a:t>
            </a:r>
          </a:p>
          <a:p>
            <a:pPr marL="285750" indent="-285750"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PH" sz="1600" dirty="0">
                <a:latin typeface="Arial" panose="020B0604020202020204" pitchFamily="34" charset="0"/>
                <a:cs typeface="Arial" panose="020B0604020202020204" pitchFamily="34" charset="0"/>
              </a:rPr>
              <a:t>widespread </a:t>
            </a:r>
            <a:r>
              <a:rPr lang="en-PH" sz="1600" b="1" dirty="0">
                <a:solidFill>
                  <a:srgbClr val="044F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tuberculosis.</a:t>
            </a:r>
            <a:endParaRPr lang="en-PH" sz="16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31B1DF-4771-F44D-9600-DD176DBB5B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9520" y="2052399"/>
            <a:ext cx="3517900" cy="295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484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CD91AB1-3CD9-3F4F-BD04-40CA28D8DCA6}"/>
              </a:ext>
            </a:extLst>
          </p:cNvPr>
          <p:cNvSpPr/>
          <p:nvPr/>
        </p:nvSpPr>
        <p:spPr>
          <a:xfrm>
            <a:off x="535800" y="1636201"/>
            <a:ext cx="11120400" cy="3585597"/>
          </a:xfrm>
          <a:prstGeom prst="rect">
            <a:avLst/>
          </a:prstGeom>
        </p:spPr>
        <p:txBody>
          <a:bodyPr wrap="square" numCol="2" spcCol="720000">
            <a:spAutoFit/>
          </a:bodyPr>
          <a:lstStyle/>
          <a:p>
            <a:pPr>
              <a:spcAft>
                <a:spcPts val="400"/>
              </a:spcAft>
            </a:pPr>
            <a:r>
              <a:rPr lang="en-PH" sz="1600" b="1" dirty="0">
                <a:latin typeface="Arial" panose="020B0604020202020204" pitchFamily="34" charset="0"/>
                <a:cs typeface="Arial" panose="020B0604020202020204" pitchFamily="34" charset="0"/>
              </a:rPr>
              <a:t>Modes of transmission</a:t>
            </a:r>
          </a:p>
          <a:p>
            <a:pPr marL="285750" indent="-285750"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PH" sz="1600" dirty="0">
                <a:latin typeface="Arial" panose="020B0604020202020204" pitchFamily="34" charset="0"/>
                <a:cs typeface="Arial" panose="020B0604020202020204" pitchFamily="34" charset="0"/>
              </a:rPr>
              <a:t>Sexual intercourse with an infected person</a:t>
            </a:r>
          </a:p>
          <a:p>
            <a:pPr marL="285750" indent="-285750"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PH" sz="1600" dirty="0">
                <a:latin typeface="Arial" panose="020B0604020202020204" pitchFamily="34" charset="0"/>
                <a:cs typeface="Arial" panose="020B0604020202020204" pitchFamily="34" charset="0"/>
              </a:rPr>
              <a:t>Sharing hypodermic needles with an infected person </a:t>
            </a:r>
          </a:p>
          <a:p>
            <a:pPr marL="285750" indent="-285750"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PH" sz="1600" dirty="0">
                <a:latin typeface="Arial" panose="020B0604020202020204" pitchFamily="34" charset="0"/>
                <a:cs typeface="Arial" panose="020B0604020202020204" pitchFamily="34" charset="0"/>
              </a:rPr>
              <a:t>Blood transfusion with blood from an infected person</a:t>
            </a:r>
          </a:p>
          <a:p>
            <a:pPr marL="285750" indent="-285750"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PH" sz="1600" dirty="0">
                <a:latin typeface="Arial" panose="020B0604020202020204" pitchFamily="34" charset="0"/>
                <a:cs typeface="Arial" panose="020B0604020202020204" pitchFamily="34" charset="0"/>
              </a:rPr>
              <a:t>During pregnancy, the virus may pass from the infected mother to the fetus.</a:t>
            </a:r>
          </a:p>
          <a:p>
            <a:pPr>
              <a:spcAft>
                <a:spcPts val="400"/>
              </a:spcAft>
            </a:pPr>
            <a:endParaRPr lang="en-PH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Aft>
                <a:spcPts val="400"/>
              </a:spcAft>
            </a:pPr>
            <a:endParaRPr lang="en-PH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Aft>
                <a:spcPts val="400"/>
              </a:spcAft>
            </a:pPr>
            <a:endParaRPr lang="en-PH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spcAft>
                <a:spcPts val="400"/>
              </a:spcAft>
              <a:buFont typeface="Arial" panose="020B0604020202020204" pitchFamily="34" charset="0"/>
              <a:buChar char="•"/>
            </a:pPr>
            <a:endParaRPr lang="en-PH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spcAft>
                <a:spcPts val="400"/>
              </a:spcAft>
              <a:buFont typeface="Arial" panose="020B0604020202020204" pitchFamily="34" charset="0"/>
              <a:buChar char="•"/>
            </a:pPr>
            <a:endParaRPr lang="en-PH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spcAft>
                <a:spcPts val="400"/>
              </a:spcAft>
              <a:buFont typeface="Arial" panose="020B0604020202020204" pitchFamily="34" charset="0"/>
              <a:buChar char="•"/>
            </a:pPr>
            <a:endParaRPr lang="en-PH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Aft>
                <a:spcPts val="400"/>
              </a:spcAft>
            </a:pPr>
            <a:r>
              <a:rPr lang="en-PH" sz="1600" b="1" dirty="0">
                <a:latin typeface="Arial" panose="020B0604020202020204" pitchFamily="34" charset="0"/>
                <a:cs typeface="Arial" panose="020B0604020202020204" pitchFamily="34" charset="0"/>
              </a:rPr>
              <a:t>Prevention and control</a:t>
            </a:r>
          </a:p>
          <a:p>
            <a:pPr marL="285750" indent="-285750"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PH" sz="1600" dirty="0">
                <a:latin typeface="Arial" panose="020B0604020202020204" pitchFamily="34" charset="0"/>
                <a:cs typeface="Arial" panose="020B0604020202020204" pitchFamily="34" charset="0"/>
              </a:rPr>
              <a:t>Keep to one sex partner or </a:t>
            </a:r>
            <a:r>
              <a:rPr lang="en-PH" sz="1600" dirty="0">
                <a:solidFill>
                  <a:srgbClr val="EE1A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abstain</a:t>
            </a:r>
            <a:r>
              <a:rPr lang="en-PH" sz="1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sz="1600" dirty="0">
                <a:latin typeface="Arial" panose="020B0604020202020204" pitchFamily="34" charset="0"/>
                <a:cs typeface="Arial" panose="020B0604020202020204" pitchFamily="34" charset="0"/>
              </a:rPr>
              <a:t>from having sex. </a:t>
            </a:r>
            <a:endParaRPr lang="en-PH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PH" sz="1600" dirty="0">
                <a:latin typeface="Arial" panose="020B0604020202020204" pitchFamily="34" charset="0"/>
                <a:cs typeface="Arial" panose="020B0604020202020204" pitchFamily="34" charset="0"/>
              </a:rPr>
              <a:t>Males should wear a condom if they are not sure whether their partner(s) or themselves are infected with HIV. </a:t>
            </a:r>
            <a:endParaRPr lang="en-PH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PH" sz="1600" dirty="0">
                <a:latin typeface="Arial" panose="020B0604020202020204" pitchFamily="34" charset="0"/>
                <a:cs typeface="Arial" panose="020B0604020202020204" pitchFamily="34" charset="0"/>
              </a:rPr>
              <a:t>Do not share instruments that are likely to break the skin and be contaminated with blood.</a:t>
            </a:r>
          </a:p>
          <a:p>
            <a:pPr marL="285750" indent="-285750"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PH" sz="1600" dirty="0">
                <a:latin typeface="Arial" panose="020B0604020202020204" pitchFamily="34" charset="0"/>
                <a:cs typeface="Arial" panose="020B0604020202020204" pitchFamily="34" charset="0"/>
              </a:rPr>
              <a:t>Go to reliable operators if you require acupuncture treatment, ear-piercing or tattooing.</a:t>
            </a:r>
            <a:endParaRPr lang="en-PH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014463E-3BD0-44DF-940E-5F51C94B1D32}"/>
              </a:ext>
            </a:extLst>
          </p:cNvPr>
          <p:cNvSpPr/>
          <p:nvPr/>
        </p:nvSpPr>
        <p:spPr>
          <a:xfrm>
            <a:off x="1906489" y="969834"/>
            <a:ext cx="83790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PH" sz="2400" b="1" dirty="0">
                <a:latin typeface="Arial" panose="020B0604020202020204" pitchFamily="34" charset="0"/>
                <a:cs typeface="Arial" panose="020B0604020202020204" pitchFamily="34" charset="0"/>
              </a:rPr>
              <a:t>What is Acquired Immune Deficiency Syndrome (AIDS)?</a:t>
            </a:r>
            <a:endParaRPr lang="en-PH" sz="24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E57362-B59F-460D-A50A-6BA8D80E572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099"/>
          <a:stretch/>
        </p:blipFill>
        <p:spPr>
          <a:xfrm>
            <a:off x="10431443" y="4593008"/>
            <a:ext cx="1760557" cy="1051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309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1C5753E-DFE1-134F-8190-B58A3E67A3BF}"/>
              </a:ext>
            </a:extLst>
          </p:cNvPr>
          <p:cNvSpPr/>
          <p:nvPr/>
        </p:nvSpPr>
        <p:spPr>
          <a:xfrm>
            <a:off x="5524369" y="969834"/>
            <a:ext cx="114326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PH" sz="2400" b="1" dirty="0">
                <a:latin typeface="Arial" panose="020B0604020202020204" pitchFamily="34" charset="0"/>
                <a:cs typeface="Arial" panose="020B0604020202020204" pitchFamily="34" charset="0"/>
              </a:rPr>
              <a:t>Sperm</a:t>
            </a:r>
            <a:endParaRPr lang="en-PH" sz="24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0989D77-5193-E842-92A1-F0ECE16CE8D5}"/>
              </a:ext>
            </a:extLst>
          </p:cNvPr>
          <p:cNvSpPr/>
          <p:nvPr/>
        </p:nvSpPr>
        <p:spPr>
          <a:xfrm>
            <a:off x="950763" y="5206709"/>
            <a:ext cx="323678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PH" sz="1600" dirty="0">
                <a:latin typeface="Arial" panose="020B0604020202020204" pitchFamily="34" charset="0"/>
                <a:cs typeface="Arial" panose="020B0604020202020204" pitchFamily="34" charset="0"/>
              </a:rPr>
              <a:t>Movement of sperm from a testis: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7B74C3C-1195-F949-B492-BBDE1B3235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763" y="5573634"/>
            <a:ext cx="6096000" cy="6290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5FFBAA7-FD45-6A55-DECB-DC18FE133F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8465" y="1666568"/>
            <a:ext cx="7876560" cy="3436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60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63D0A9-E63F-22C2-3021-B0A52CF5AC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Male Reproductive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8CCC68-D76C-9FC5-D327-FB35ECD3BF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0767"/>
            <a:ext cx="10515600" cy="5062108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Two testes</a:t>
            </a:r>
            <a:r>
              <a:rPr lang="en-US" dirty="0"/>
              <a:t>: lie in a special sac called the scrotum. </a:t>
            </a:r>
          </a:p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Function:</a:t>
            </a:r>
          </a:p>
          <a:p>
            <a:pPr marL="0" indent="0">
              <a:buNone/>
            </a:pPr>
            <a:r>
              <a:rPr lang="en-US" dirty="0"/>
              <a:t>        Produce sperms. </a:t>
            </a:r>
          </a:p>
          <a:p>
            <a:pPr marL="0" indent="0">
              <a:buNone/>
            </a:pPr>
            <a:r>
              <a:rPr lang="en-US" dirty="0"/>
              <a:t>        release male hormones. </a:t>
            </a:r>
          </a:p>
          <a:p>
            <a:r>
              <a:rPr lang="en-US" dirty="0"/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Scrotum: </a:t>
            </a:r>
            <a:r>
              <a:rPr lang="en-US" dirty="0"/>
              <a:t>a sac which encases the testes. It provides a temperature slightly below the normal body temperature (best temperature for sperm production.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Epididymis</a:t>
            </a:r>
            <a:r>
              <a:rPr lang="en-US" dirty="0"/>
              <a:t>: a coiled tube on the outside of the testis. </a:t>
            </a:r>
          </a:p>
          <a:p>
            <a:r>
              <a:rPr lang="en-US" dirty="0">
                <a:solidFill>
                  <a:srgbClr val="F36622"/>
                </a:solidFill>
              </a:rPr>
              <a:t>Function: </a:t>
            </a:r>
            <a:r>
              <a:rPr lang="en-US" dirty="0"/>
              <a:t>it stores sperms from testes. when it contracts, it pushes sperms into the sperm duct. </a:t>
            </a:r>
          </a:p>
        </p:txBody>
      </p:sp>
    </p:spTree>
    <p:extLst>
      <p:ext uri="{BB962C8B-B14F-4D97-AF65-F5344CB8AC3E}">
        <p14:creationId xmlns:p14="http://schemas.microsoft.com/office/powerpoint/2010/main" val="8295688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BB8772-04DB-74BE-3A24-DD1AB123D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Male Reproductive System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E71571-4DD4-B4B1-6C8E-A1668B17D3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Sperm ducts</a:t>
            </a:r>
            <a:r>
              <a:rPr lang="en-US" dirty="0"/>
              <a:t>: one from each testis. These are muscular tubes which open into the top of the urethra. </a:t>
            </a:r>
          </a:p>
          <a:p>
            <a:r>
              <a:rPr lang="en-US" dirty="0">
                <a:solidFill>
                  <a:srgbClr val="F36622"/>
                </a:solidFill>
              </a:rPr>
              <a:t>Function</a:t>
            </a:r>
            <a:r>
              <a:rPr lang="en-US" dirty="0"/>
              <a:t>: when sperm ducts contract, they force sperms out through the urethra.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Seminal vesicle and prostate gland</a:t>
            </a:r>
            <a:r>
              <a:rPr lang="en-US" dirty="0"/>
              <a:t>: add fluid to sperms; The fluid plus the sperms it contains is called semen; 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Erectile tissue</a:t>
            </a:r>
            <a:r>
              <a:rPr lang="en-US" dirty="0"/>
              <a:t>: a connective tissue with many blood vessels round the urethra in penis. Erection is the result of blood flowing in the erectile tissue.</a:t>
            </a:r>
          </a:p>
        </p:txBody>
      </p:sp>
    </p:spTree>
    <p:extLst>
      <p:ext uri="{BB962C8B-B14F-4D97-AF65-F5344CB8AC3E}">
        <p14:creationId xmlns:p14="http://schemas.microsoft.com/office/powerpoint/2010/main" val="4812615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B818AA5-4ECC-034C-8B03-8C795D03EFB3}"/>
              </a:ext>
            </a:extLst>
          </p:cNvPr>
          <p:cNvSpPr/>
          <p:nvPr/>
        </p:nvSpPr>
        <p:spPr>
          <a:xfrm>
            <a:off x="3608781" y="964580"/>
            <a:ext cx="49744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PH" sz="2400" b="1" dirty="0">
                <a:latin typeface="Arial" panose="020B0604020202020204" pitchFamily="34" charset="0"/>
                <a:cs typeface="Arial" panose="020B0604020202020204" pitchFamily="34" charset="0"/>
              </a:rPr>
              <a:t>The female reproductive system</a:t>
            </a:r>
            <a:endParaRPr lang="en-PH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8435DF5-17A0-1942-9D73-3BA43AF06558}"/>
              </a:ext>
            </a:extLst>
          </p:cNvPr>
          <p:cNvSpPr/>
          <p:nvPr/>
        </p:nvSpPr>
        <p:spPr>
          <a:xfrm>
            <a:off x="1762178" y="5643335"/>
            <a:ext cx="3943708" cy="3077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ctr"/>
            <a:r>
              <a:rPr lang="en-PH" sz="1400" i="1" dirty="0">
                <a:latin typeface="Arial" panose="020B0604020202020204" pitchFamily="34" charset="0"/>
                <a:cs typeface="Arial" panose="020B0604020202020204" pitchFamily="34" charset="0"/>
              </a:rPr>
              <a:t>Front view of the female reproductive system 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A44AEC6-C68C-45B8-966B-0F277AF31E52}"/>
              </a:ext>
            </a:extLst>
          </p:cNvPr>
          <p:cNvSpPr/>
          <p:nvPr/>
        </p:nvSpPr>
        <p:spPr>
          <a:xfrm>
            <a:off x="7824268" y="5809084"/>
            <a:ext cx="3736920" cy="3077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ctr"/>
            <a:r>
              <a:rPr lang="en-PH" sz="1400" i="1" dirty="0">
                <a:latin typeface="Arial" panose="020B0604020202020204" pitchFamily="34" charset="0"/>
                <a:cs typeface="Arial" panose="020B0604020202020204" pitchFamily="34" charset="0"/>
              </a:rPr>
              <a:t>Side view of the female reproductive system </a:t>
            </a:r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72065BC3-425D-B54E-B235-07F84E3617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602" y="1686900"/>
            <a:ext cx="6426511" cy="3806737"/>
          </a:xfrm>
          <a:prstGeom prst="rect">
            <a:avLst/>
          </a:prstGeom>
        </p:spPr>
      </p:pic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71F01C62-013E-3841-BB5B-7CF98BD716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0225" y="1670668"/>
            <a:ext cx="4350963" cy="4138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923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37D6047D-665C-DA42-80B1-B89B61D6C45A}"/>
              </a:ext>
            </a:extLst>
          </p:cNvPr>
          <p:cNvSpPr/>
          <p:nvPr/>
        </p:nvSpPr>
        <p:spPr>
          <a:xfrm>
            <a:off x="5567649" y="969834"/>
            <a:ext cx="105670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PH" sz="2400" b="1" dirty="0">
                <a:latin typeface="Arial" panose="020B0604020202020204" pitchFamily="34" charset="0"/>
                <a:cs typeface="Arial" panose="020B0604020202020204" pitchFamily="34" charset="0"/>
              </a:rPr>
              <a:t>Ovum</a:t>
            </a:r>
            <a:endParaRPr lang="en-PH" sz="24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106FA8F-3BE9-9942-A329-8F8EFEFFA102}"/>
              </a:ext>
            </a:extLst>
          </p:cNvPr>
          <p:cNvSpPr/>
          <p:nvPr/>
        </p:nvSpPr>
        <p:spPr>
          <a:xfrm>
            <a:off x="5695088" y="5708944"/>
            <a:ext cx="801823" cy="3077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ctr"/>
            <a:r>
              <a:rPr lang="en-PH" sz="1400" i="1" dirty="0">
                <a:latin typeface="Arial" panose="020B0604020202020204" pitchFamily="34" charset="0"/>
                <a:cs typeface="Arial" panose="020B0604020202020204" pitchFamily="34" charset="0"/>
              </a:rPr>
              <a:t>An egg </a:t>
            </a:r>
          </a:p>
        </p:txBody>
      </p:sp>
      <p:pic>
        <p:nvPicPr>
          <p:cNvPr id="5" name="Picture 4" descr="Diagram, schematic&#10;&#10;Description automatically generated">
            <a:extLst>
              <a:ext uri="{FF2B5EF4-FFF2-40B4-BE49-F238E27FC236}">
                <a16:creationId xmlns:a16="http://schemas.microsoft.com/office/drawing/2014/main" id="{C3E28EA3-09B7-834A-AF31-C8150DA631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1172" y="1431499"/>
            <a:ext cx="4962620" cy="4123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630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4C7F98-902F-A588-3091-CE30BE499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36622"/>
                </a:solidFill>
              </a:rPr>
              <a:t>Female Reproductive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C4898F-A6E7-0A1B-F26C-E7D5C17CD0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F36622"/>
                </a:solidFill>
              </a:rPr>
              <a:t>Ovaries</a:t>
            </a:r>
            <a:r>
              <a:rPr lang="en-US" dirty="0"/>
              <a:t>: two oval bodies, lie in the lower part of the abdomen.  Function: produce the ova release hormones into the blood stream. </a:t>
            </a:r>
          </a:p>
          <a:p>
            <a:r>
              <a:rPr lang="en-US" dirty="0"/>
              <a:t> </a:t>
            </a:r>
            <a:r>
              <a:rPr lang="en-US" dirty="0">
                <a:solidFill>
                  <a:srgbClr val="F36622"/>
                </a:solidFill>
              </a:rPr>
              <a:t>Oviducts</a:t>
            </a:r>
            <a:r>
              <a:rPr lang="en-US" dirty="0"/>
              <a:t>: two tubes, one from each ovary, which transport ova from the ovaries. The opening of an oviduct has a funnel-shape close to the ovary. </a:t>
            </a:r>
          </a:p>
          <a:p>
            <a:r>
              <a:rPr lang="en-US" dirty="0"/>
              <a:t>Fertilization occurs in the oviduct. The fertilized ovum moves down the oviduct to the uterus by the beating action of cilia in the oviduct.</a:t>
            </a:r>
          </a:p>
        </p:txBody>
      </p:sp>
    </p:spTree>
    <p:extLst>
      <p:ext uri="{BB962C8B-B14F-4D97-AF65-F5344CB8AC3E}">
        <p14:creationId xmlns:p14="http://schemas.microsoft.com/office/powerpoint/2010/main" val="29074883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3474B-9C5A-9496-E4F7-F543CA3D9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36622"/>
                </a:solidFill>
              </a:rPr>
              <a:t>Female Reproductive System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F5CF30-9C38-60D8-45C5-2DA47B6E21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F36622"/>
                </a:solidFill>
              </a:rPr>
              <a:t>Uterus or womb : </a:t>
            </a:r>
            <a:r>
              <a:rPr lang="en-US" dirty="0"/>
              <a:t>a wide tube, where the embryo develops. It consists of external muscle layer and inside lining which is made up of blood vessels. </a:t>
            </a:r>
          </a:p>
          <a:p>
            <a:r>
              <a:rPr lang="en-US" dirty="0">
                <a:solidFill>
                  <a:srgbClr val="F36622"/>
                </a:solidFill>
              </a:rPr>
              <a:t>Cervix</a:t>
            </a:r>
            <a:r>
              <a:rPr lang="en-US" dirty="0"/>
              <a:t>: is a ring of muscle closing the end of the uterus </a:t>
            </a:r>
          </a:p>
          <a:p>
            <a:r>
              <a:rPr lang="en-US" dirty="0">
                <a:solidFill>
                  <a:srgbClr val="F36622"/>
                </a:solidFill>
              </a:rPr>
              <a:t>Vagina: </a:t>
            </a:r>
            <a:r>
              <a:rPr lang="en-US" dirty="0"/>
              <a:t>is a muscular tube where male’s penis enters. </a:t>
            </a:r>
          </a:p>
          <a:p>
            <a:r>
              <a:rPr lang="en-US" dirty="0"/>
              <a:t> Ejaculation of semen (or sperms) occurs at the top of the vagina</a:t>
            </a:r>
          </a:p>
        </p:txBody>
      </p:sp>
    </p:spTree>
    <p:extLst>
      <p:ext uri="{BB962C8B-B14F-4D97-AF65-F5344CB8AC3E}">
        <p14:creationId xmlns:p14="http://schemas.microsoft.com/office/powerpoint/2010/main" val="4660604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8BDB6132EC19A4A90D107D961AD02FA" ma:contentTypeVersion="2" ma:contentTypeDescription="Create a new document." ma:contentTypeScope="" ma:versionID="94801eddc042132eec5e215415f7304c">
  <xsd:schema xmlns:xsd="http://www.w3.org/2001/XMLSchema" xmlns:xs="http://www.w3.org/2001/XMLSchema" xmlns:p="http://schemas.microsoft.com/office/2006/metadata/properties" xmlns:ns2="1294b044-1a71-43e2-84b5-2a2069f3051a" targetNamespace="http://schemas.microsoft.com/office/2006/metadata/properties" ma:root="true" ma:fieldsID="924d2b84fdc5695a18927c571fb6b5c1" ns2:_="">
    <xsd:import namespace="1294b044-1a71-43e2-84b5-2a2069f3051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294b044-1a71-43e2-84b5-2a2069f3051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278C68D-360C-4634-A165-9DA23A73A6F5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23295C46-3EF3-48AE-BF40-816AB637BFA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153E226-4B63-4BC2-986E-8B4BDF1F2BD7}"/>
</file>

<file path=docProps/app.xml><?xml version="1.0" encoding="utf-8"?>
<Properties xmlns="http://schemas.openxmlformats.org/officeDocument/2006/extended-properties" xmlns:vt="http://schemas.openxmlformats.org/officeDocument/2006/docPropsVTypes">
  <TotalTime>1333</TotalTime>
  <Words>2053</Words>
  <Application>Microsoft Office PowerPoint</Application>
  <PresentationFormat>Widescreen</PresentationFormat>
  <Paragraphs>218</Paragraphs>
  <Slides>28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Male Reproductive System</vt:lpstr>
      <vt:lpstr>Male Reproductive System</vt:lpstr>
      <vt:lpstr>PowerPoint Presentation</vt:lpstr>
      <vt:lpstr>PowerPoint Presentation</vt:lpstr>
      <vt:lpstr>Female Reproductive System</vt:lpstr>
      <vt:lpstr>Female Reproductive System</vt:lpstr>
      <vt:lpstr>PowerPoint Presentation</vt:lpstr>
      <vt:lpstr>PowerPoint Presentation</vt:lpstr>
      <vt:lpstr>PowerPoint Presentation</vt:lpstr>
      <vt:lpstr>PowerPoint Presentation</vt:lpstr>
      <vt:lpstr>Changes of the follicle during the menstrual cycle</vt:lpstr>
      <vt:lpstr>PowerPoint Presentation</vt:lpstr>
      <vt:lpstr>PowerPoint Presentation</vt:lpstr>
      <vt:lpstr>Hormones during menstrual cycle</vt:lpstr>
      <vt:lpstr>Stages of the menstrual cycle</vt:lpstr>
      <vt:lpstr>Stages of menstrual cycle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are the functions of the placenta, umbilical cord and amniotic fluid? 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Jes Sy Ong</dc:creator>
  <cp:lastModifiedBy>marwa M</cp:lastModifiedBy>
  <cp:revision>96</cp:revision>
  <dcterms:created xsi:type="dcterms:W3CDTF">2020-11-10T14:03:21Z</dcterms:created>
  <dcterms:modified xsi:type="dcterms:W3CDTF">2022-12-24T05:10:45Z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0x01010098BDB6132EC19A4A90D107D961AD02FA</vt:lpwstr>
  </property>
</Properties>
</file>